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94" r:id="rId1"/>
  </p:sldMasterIdLst>
  <p:notesMasterIdLst>
    <p:notesMasterId r:id="rId16"/>
  </p:notesMasterIdLst>
  <p:sldIdLst>
    <p:sldId id="256" r:id="rId2"/>
    <p:sldId id="269"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14630400" cy="8229600"/>
  <p:notesSz cx="8229600" cy="14630400"/>
  <p:embeddedFontLst>
    <p:embeddedFont>
      <p:font typeface="DM Sans" pitchFamily="2" charset="0"/>
      <p:regular r:id="rId17"/>
    </p:embeddedFont>
    <p:embeddedFont>
      <p:font typeface="Roboto" panose="02000000000000000000" pitchFamily="2" charset="0"/>
      <p:regular r:id="rId18"/>
      <p:bold r:id="rId19"/>
    </p:embeddedFont>
    <p:embeddedFont>
      <p:font typeface="Roboto Slab" pitchFamily="2" charset="0"/>
      <p:regular r:id="rId20"/>
      <p:bold r:id="rId21"/>
    </p:embeddedFont>
    <p:embeddedFont>
      <p:font typeface="Tw Cen MT" panose="020B0602020104020603" pitchFamily="34" charset="0"/>
      <p:regular r:id="rId22"/>
      <p:bold r:id="rId23"/>
      <p:italic r:id="rId24"/>
      <p:boldItalic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7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183754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ctrTitle"/>
          </p:nvPr>
        </p:nvSpPr>
        <p:spPr>
          <a:xfrm>
            <a:off x="2101215" y="1560942"/>
            <a:ext cx="10427971" cy="3011056"/>
          </a:xfrm>
        </p:spPr>
        <p:txBody>
          <a:bodyPr anchor="b">
            <a:normAutofit/>
          </a:bodyPr>
          <a:lstStyle>
            <a:lvl1pPr algn="ctr">
              <a:defRPr sz="5760"/>
            </a:lvl1pPr>
          </a:lstStyle>
          <a:p>
            <a:r>
              <a:rPr lang="en-US"/>
              <a:t>Click to edit Master title style</a:t>
            </a:r>
            <a:endParaRPr lang="en-US" dirty="0"/>
          </a:p>
        </p:txBody>
      </p:sp>
      <p:sp>
        <p:nvSpPr>
          <p:cNvPr id="3" name="Subtitle 2"/>
          <p:cNvSpPr>
            <a:spLocks noGrp="1"/>
          </p:cNvSpPr>
          <p:nvPr>
            <p:ph type="subTitle" idx="1"/>
          </p:nvPr>
        </p:nvSpPr>
        <p:spPr>
          <a:xfrm>
            <a:off x="2101215" y="4663441"/>
            <a:ext cx="10427971" cy="1645919"/>
          </a:xfrm>
        </p:spPr>
        <p:txBody>
          <a:bodyPr>
            <a:normAutofit/>
          </a:bodyPr>
          <a:lstStyle>
            <a:lvl1pPr marL="0" indent="0" algn="ctr">
              <a:buNone/>
              <a:defRPr sz="2640">
                <a:solidFill>
                  <a:schemeClr val="bg1">
                    <a:lumMod val="50000"/>
                  </a:schemeClr>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6836254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53" y="5147249"/>
            <a:ext cx="12437318" cy="973932"/>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421693" y="837913"/>
            <a:ext cx="11787038" cy="3856963"/>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29" y="6130474"/>
            <a:ext cx="12437342" cy="818966"/>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2307973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29" y="731519"/>
            <a:ext cx="12437342" cy="4112694"/>
          </a:xfrm>
        </p:spPr>
        <p:txBody>
          <a:bodyPr anchor="ctr"/>
          <a:lstStyle>
            <a:lvl1pPr algn="ct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30" y="5045785"/>
            <a:ext cx="12437342" cy="1903656"/>
          </a:xfrm>
        </p:spPr>
        <p:txBody>
          <a:bodyPr anchor="ct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2841453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735455" y="731520"/>
            <a:ext cx="11163302" cy="3591485"/>
          </a:xfrm>
        </p:spPr>
        <p:txBody>
          <a:bodyPr anchor="ctr"/>
          <a:lstStyle>
            <a:lvl1pPr>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2064773" y="4332038"/>
            <a:ext cx="10502759" cy="713746"/>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096529" y="5247356"/>
            <a:ext cx="12437342" cy="1705264"/>
          </a:xfrm>
        </p:spPr>
        <p:txBody>
          <a:bodyPr anchor="ctr">
            <a:normAutofit/>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13" name="TextBox 12"/>
          <p:cNvSpPr txBox="1"/>
          <p:nvPr/>
        </p:nvSpPr>
        <p:spPr>
          <a:xfrm>
            <a:off x="1201786" y="90499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4" name="TextBox 13"/>
          <p:cNvSpPr txBox="1"/>
          <p:nvPr/>
        </p:nvSpPr>
        <p:spPr>
          <a:xfrm>
            <a:off x="12669070" y="3592294"/>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392610606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30" y="2566466"/>
            <a:ext cx="12437342" cy="3014202"/>
          </a:xfrm>
        </p:spPr>
        <p:txBody>
          <a:bodyPr anchor="b"/>
          <a:lstStyle>
            <a:lvl1pPr algn="ct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30" y="5594802"/>
            <a:ext cx="12437342" cy="1368773"/>
          </a:xfrm>
        </p:spPr>
        <p:txBody>
          <a:bodyPr anchor="t"/>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5641395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15" name="Title 1"/>
          <p:cNvSpPr>
            <a:spLocks noGrp="1"/>
          </p:cNvSpPr>
          <p:nvPr>
            <p:ph type="title"/>
          </p:nvPr>
        </p:nvSpPr>
        <p:spPr>
          <a:xfrm>
            <a:off x="1096529" y="731520"/>
            <a:ext cx="12437342" cy="192611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96529" y="2840512"/>
            <a:ext cx="3958771" cy="691514"/>
          </a:xfrm>
        </p:spPr>
        <p:txBody>
          <a:bodyPr anchor="b">
            <a:noAutofit/>
          </a:bodyPr>
          <a:lstStyle>
            <a:lvl1pPr marL="0" indent="0" algn="ctr">
              <a:lnSpc>
                <a:spcPct val="85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1096529" y="3532027"/>
            <a:ext cx="3958771" cy="341741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342868" y="2840512"/>
            <a:ext cx="3949825" cy="691514"/>
          </a:xfrm>
        </p:spPr>
        <p:txBody>
          <a:bodyPr anchor="b">
            <a:noAutofit/>
          </a:bodyPr>
          <a:lstStyle>
            <a:lvl1pPr marL="0" indent="0" algn="ctr">
              <a:lnSpc>
                <a:spcPct val="85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329618" y="3532027"/>
            <a:ext cx="3964021" cy="341741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567957" y="2840512"/>
            <a:ext cx="3965914" cy="691514"/>
          </a:xfrm>
        </p:spPr>
        <p:txBody>
          <a:bodyPr anchor="b">
            <a:noAutofit/>
          </a:bodyPr>
          <a:lstStyle>
            <a:lvl1pPr marL="0" indent="0" algn="ctr">
              <a:lnSpc>
                <a:spcPct val="85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567957" y="3532027"/>
            <a:ext cx="3965914" cy="341741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07491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30" name="Title 1"/>
          <p:cNvSpPr>
            <a:spLocks noGrp="1"/>
          </p:cNvSpPr>
          <p:nvPr>
            <p:ph type="title"/>
          </p:nvPr>
        </p:nvSpPr>
        <p:spPr>
          <a:xfrm>
            <a:off x="1096529" y="732927"/>
            <a:ext cx="12437342" cy="192470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096529" y="5045784"/>
            <a:ext cx="3955691" cy="691514"/>
          </a:xfrm>
        </p:spPr>
        <p:txBody>
          <a:bodyPr anchor="b">
            <a:noAutofit/>
          </a:bodyPr>
          <a:lstStyle>
            <a:lvl1pPr marL="0" indent="0" algn="ctr">
              <a:lnSpc>
                <a:spcPct val="85000"/>
              </a:lnSpc>
              <a:buNone/>
              <a:defRPr sz="264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1096529" y="2840512"/>
            <a:ext cx="3955691" cy="18288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1096529" y="5737298"/>
            <a:ext cx="3955691" cy="1212142"/>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331311" y="5045784"/>
            <a:ext cx="3962194" cy="691514"/>
          </a:xfrm>
        </p:spPr>
        <p:txBody>
          <a:bodyPr anchor="b">
            <a:noAutofit/>
          </a:bodyPr>
          <a:lstStyle>
            <a:lvl1pPr marL="0" indent="0" algn="ctr">
              <a:lnSpc>
                <a:spcPct val="85000"/>
              </a:lnSpc>
              <a:buNone/>
              <a:defRPr sz="264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329618" y="2840512"/>
            <a:ext cx="3964022" cy="18288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329618" y="5737297"/>
            <a:ext cx="3964022" cy="1212143"/>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567958" y="5045784"/>
            <a:ext cx="3960817" cy="691514"/>
          </a:xfrm>
        </p:spPr>
        <p:txBody>
          <a:bodyPr anchor="b">
            <a:noAutofit/>
          </a:bodyPr>
          <a:lstStyle>
            <a:lvl1pPr marL="0" indent="0" algn="ctr">
              <a:lnSpc>
                <a:spcPct val="85000"/>
              </a:lnSpc>
              <a:buNone/>
              <a:defRPr sz="264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567957" y="2840512"/>
            <a:ext cx="3965914" cy="18288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567808" y="5737294"/>
            <a:ext cx="3966064" cy="1212145"/>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4704782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1096530" y="2840512"/>
            <a:ext cx="12437342" cy="4108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443430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Vertical Title 1"/>
          <p:cNvSpPr>
            <a:spLocks noGrp="1"/>
          </p:cNvSpPr>
          <p:nvPr>
            <p:ph type="title" orient="vert"/>
          </p:nvPr>
        </p:nvSpPr>
        <p:spPr>
          <a:xfrm>
            <a:off x="10469880" y="731522"/>
            <a:ext cx="3063991" cy="621791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1096530" y="731522"/>
            <a:ext cx="9190469" cy="621791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8960290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19347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88404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1096529" y="2840511"/>
            <a:ext cx="12436591"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9845577"/>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932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58393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761451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21204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6871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42563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6630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60684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Slide 1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252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Slide 1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27207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29" y="994276"/>
            <a:ext cx="12422102" cy="3284183"/>
          </a:xfrm>
        </p:spPr>
        <p:txBody>
          <a:bodyPr anchor="b">
            <a:normAutofit/>
          </a:bodyPr>
          <a:lstStyle>
            <a:lvl1pPr>
              <a:defRPr sz="4800"/>
            </a:lvl1pPr>
          </a:lstStyle>
          <a:p>
            <a:r>
              <a:rPr lang="en-US"/>
              <a:t>Click to edit Master title style</a:t>
            </a:r>
            <a:endParaRPr lang="en-US" dirty="0"/>
          </a:p>
        </p:txBody>
      </p:sp>
      <p:sp>
        <p:nvSpPr>
          <p:cNvPr id="3" name="Text Placeholder 2"/>
          <p:cNvSpPr>
            <a:spLocks noGrp="1"/>
          </p:cNvSpPr>
          <p:nvPr>
            <p:ph type="body" idx="1"/>
          </p:nvPr>
        </p:nvSpPr>
        <p:spPr>
          <a:xfrm>
            <a:off x="1096529" y="4388949"/>
            <a:ext cx="12422102" cy="1641820"/>
          </a:xfrm>
        </p:spPr>
        <p:txBody>
          <a:bodyPr>
            <a:normAutofit/>
          </a:bodyPr>
          <a:lstStyle>
            <a:lvl1pPr marL="0" indent="0" algn="ctr">
              <a:buNone/>
              <a:defRPr sz="2400">
                <a:solidFill>
                  <a:schemeClr val="bg1">
                    <a:lumMod val="50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89164120"/>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Slide 1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7791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14" name="Title 1"/>
          <p:cNvSpPr>
            <a:spLocks noGrp="1"/>
          </p:cNvSpPr>
          <p:nvPr>
            <p:ph type="title"/>
          </p:nvPr>
        </p:nvSpPr>
        <p:spPr>
          <a:xfrm>
            <a:off x="1096531" y="742221"/>
            <a:ext cx="12437341" cy="1915412"/>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1096529" y="2840511"/>
            <a:ext cx="6127231"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7406640" y="2840511"/>
            <a:ext cx="6126480"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6146079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14" name="Title 1"/>
          <p:cNvSpPr>
            <a:spLocks noGrp="1"/>
          </p:cNvSpPr>
          <p:nvPr>
            <p:ph type="title"/>
          </p:nvPr>
        </p:nvSpPr>
        <p:spPr>
          <a:xfrm>
            <a:off x="1096531" y="742221"/>
            <a:ext cx="12437341" cy="1915412"/>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5594" y="2845222"/>
            <a:ext cx="5848169" cy="815993"/>
          </a:xfrm>
        </p:spPr>
        <p:txBody>
          <a:bodyPr anchor="b">
            <a:noAutofit/>
          </a:bodyPr>
          <a:lstStyle>
            <a:lvl1pPr marL="0" indent="0">
              <a:lnSpc>
                <a:spcPct val="85000"/>
              </a:lnSpc>
              <a:buNone/>
              <a:defRPr sz="312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Content Placeholder 3"/>
          <p:cNvSpPr>
            <a:spLocks noGrp="1"/>
          </p:cNvSpPr>
          <p:nvPr>
            <p:ph sz="quarter" idx="13"/>
          </p:nvPr>
        </p:nvSpPr>
        <p:spPr>
          <a:xfrm>
            <a:off x="1096530" y="3661215"/>
            <a:ext cx="6127232" cy="32882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75708" y="2845222"/>
            <a:ext cx="5858165" cy="815993"/>
          </a:xfrm>
        </p:spPr>
        <p:txBody>
          <a:bodyPr anchor="b">
            <a:noAutofit/>
          </a:bodyPr>
          <a:lstStyle>
            <a:lvl1pPr marL="0" indent="0">
              <a:lnSpc>
                <a:spcPct val="85000"/>
              </a:lnSpc>
              <a:buNone/>
              <a:defRPr sz="312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3" name="Content Placeholder 5"/>
          <p:cNvSpPr>
            <a:spLocks noGrp="1"/>
          </p:cNvSpPr>
          <p:nvPr>
            <p:ph sz="quarter" idx="14"/>
          </p:nvPr>
        </p:nvSpPr>
        <p:spPr>
          <a:xfrm>
            <a:off x="7406641" y="3661215"/>
            <a:ext cx="6126481" cy="32882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57877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6575058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254036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30" y="731520"/>
            <a:ext cx="4722826" cy="2427902"/>
          </a:xfrm>
        </p:spPr>
        <p:txBody>
          <a:bodyPr anchor="b"/>
          <a:lstStyle>
            <a:lvl1pPr algn="ctr">
              <a:defRPr sz="3840"/>
            </a:lvl1pPr>
          </a:lstStyle>
          <a:p>
            <a:r>
              <a:rPr lang="en-US"/>
              <a:t>Click to edit Master title style</a:t>
            </a:r>
            <a:endParaRPr lang="en-US" dirty="0"/>
          </a:p>
        </p:txBody>
      </p:sp>
      <p:sp>
        <p:nvSpPr>
          <p:cNvPr id="10" name="Content Placeholder 2"/>
          <p:cNvSpPr>
            <a:spLocks noGrp="1"/>
          </p:cNvSpPr>
          <p:nvPr>
            <p:ph sz="quarter" idx="13"/>
          </p:nvPr>
        </p:nvSpPr>
        <p:spPr>
          <a:xfrm>
            <a:off x="6093675" y="731521"/>
            <a:ext cx="7440196" cy="62179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96529" y="3159422"/>
            <a:ext cx="4722827" cy="3790018"/>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2889260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a:xfrm>
            <a:off x="1096529" y="731520"/>
            <a:ext cx="7121963" cy="2427905"/>
          </a:xfrm>
        </p:spPr>
        <p:txBody>
          <a:bodyPr anchor="b"/>
          <a:lstStyle>
            <a:lvl1pPr algn="ct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909763" y="731521"/>
            <a:ext cx="3906430" cy="621792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53" y="3159423"/>
            <a:ext cx="7121939" cy="3790016"/>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7925210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tint val="90000"/>
                <a:lumMod val="110000"/>
              </a:schemeClr>
            </a:gs>
            <a:gs pos="73000">
              <a:schemeClr val="bg1">
                <a:shade val="64000"/>
                <a:lumMod val="88000"/>
              </a:schemeClr>
            </a:gs>
          </a:gsLst>
          <a:lin ang="5400000" scaled="0"/>
          <a:tileRect/>
        </a:gradFill>
        <a:effectLst/>
      </p:bgPr>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32">
            <a:alphaModFix/>
            <a:extLst>
              <a:ext uri="{28A0092B-C50C-407E-A947-70E740481C1C}">
                <a14:useLocalDpi xmlns:a14="http://schemas.microsoft.com/office/drawing/2010/main" val="0"/>
              </a:ext>
            </a:extLst>
          </a:blip>
          <a:srcRect/>
          <a:stretch>
            <a:fillRect/>
          </a:stretch>
        </p:blipFill>
        <p:spPr bwMode="auto">
          <a:xfrm>
            <a:off x="0" y="-1"/>
            <a:ext cx="14630404" cy="82296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1096531" y="742221"/>
            <a:ext cx="12437341" cy="191541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96530" y="2840512"/>
            <a:ext cx="12437342" cy="41089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214484" y="7059931"/>
            <a:ext cx="3291840" cy="438150"/>
          </a:xfrm>
          <a:prstGeom prst="rect">
            <a:avLst/>
          </a:prstGeom>
        </p:spPr>
        <p:txBody>
          <a:bodyPr vert="horz" lIns="91440" tIns="45720" rIns="91440" bIns="45720" rtlCol="0" anchor="ctr"/>
          <a:lstStyle>
            <a:lvl1pPr algn="r">
              <a:defRPr sz="1200">
                <a:solidFill>
                  <a:schemeClr val="tx1"/>
                </a:solidFill>
              </a:defRPr>
            </a:lvl1pPr>
          </a:lstStyle>
          <a:p>
            <a:fld id="{48A87A34-81AB-432B-8DAE-1953F412C126}" type="datetimeFigureOut">
              <a:rPr lang="en-US" smtClean="0"/>
              <a:pPr/>
              <a:t>10/7/2024</a:t>
            </a:fld>
            <a:endParaRPr lang="en-US" dirty="0"/>
          </a:p>
        </p:txBody>
      </p:sp>
      <p:sp>
        <p:nvSpPr>
          <p:cNvPr id="5" name="Footer Placeholder 4"/>
          <p:cNvSpPr>
            <a:spLocks noGrp="1"/>
          </p:cNvSpPr>
          <p:nvPr>
            <p:ph type="ftr" sz="quarter" idx="3"/>
          </p:nvPr>
        </p:nvSpPr>
        <p:spPr>
          <a:xfrm>
            <a:off x="1096530" y="7059931"/>
            <a:ext cx="8007464"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sp>
        <p:nvSpPr>
          <p:cNvPr id="6" name="Slide Number Placeholder 5"/>
          <p:cNvSpPr>
            <a:spLocks noGrp="1"/>
          </p:cNvSpPr>
          <p:nvPr>
            <p:ph type="sldNum" sz="quarter" idx="4"/>
          </p:nvPr>
        </p:nvSpPr>
        <p:spPr>
          <a:xfrm>
            <a:off x="12616814" y="7059931"/>
            <a:ext cx="917058" cy="438150"/>
          </a:xfrm>
          <a:prstGeom prst="rect">
            <a:avLst/>
          </a:prstGeom>
        </p:spPr>
        <p:txBody>
          <a:bodyPr vert="horz" lIns="91440" tIns="45720" rIns="91440" bIns="45720" rtlCol="0" anchor="ctr"/>
          <a:lstStyle>
            <a:lvl1pPr algn="r">
              <a:defRPr sz="1200">
                <a:solidFill>
                  <a:schemeClr val="tx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98606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 id="2147483717" r:id="rId23"/>
    <p:sldLayoutId id="2147483718" r:id="rId24"/>
    <p:sldLayoutId id="2147483719" r:id="rId25"/>
    <p:sldLayoutId id="2147483720" r:id="rId26"/>
    <p:sldLayoutId id="2147483721" r:id="rId27"/>
    <p:sldLayoutId id="2147483722" r:id="rId28"/>
    <p:sldLayoutId id="2147483723" r:id="rId29"/>
    <p:sldLayoutId id="2147483724" r:id="rId30"/>
  </p:sldLayoutIdLst>
  <p:hf sldNum="0" hdr="0" ftr="0" dt="0"/>
  <p:txStyles>
    <p:titleStyle>
      <a:lvl1pPr algn="ctr" defTabSz="1097280" rtl="0" eaLnBrk="1" latinLnBrk="0" hangingPunct="1">
        <a:lnSpc>
          <a:spcPct val="90000"/>
        </a:lnSpc>
        <a:spcBef>
          <a:spcPct val="0"/>
        </a:spcBef>
        <a:buNone/>
        <a:defRPr sz="4320" kern="1200" cap="all" baseline="0">
          <a:solidFill>
            <a:schemeClr val="tx1"/>
          </a:solidFill>
          <a:effectLst/>
          <a:latin typeface="+mj-lt"/>
          <a:ea typeface="+mj-ea"/>
          <a:cs typeface="+mj-cs"/>
        </a:defRPr>
      </a:lvl1pPr>
    </p:titleStyle>
    <p:bodyStyle>
      <a:lvl1pPr marL="274320" indent="-274320" algn="l" defTabSz="1097280" rtl="0" eaLnBrk="1" latinLnBrk="0" hangingPunct="1">
        <a:lnSpc>
          <a:spcPct val="120000"/>
        </a:lnSpc>
        <a:spcBef>
          <a:spcPts val="1200"/>
        </a:spcBef>
        <a:buClr>
          <a:schemeClr val="tx1"/>
        </a:buClr>
        <a:buFont typeface="Arial" panose="020B0604020202020204" pitchFamily="34" charset="0"/>
        <a:buChar char="•"/>
        <a:defRPr sz="2400" kern="1200" cap="all" baseline="0">
          <a:solidFill>
            <a:schemeClr val="tx1"/>
          </a:solidFill>
          <a:effectLst/>
          <a:latin typeface="+mn-lt"/>
          <a:ea typeface="+mn-ea"/>
          <a:cs typeface="+mn-cs"/>
        </a:defRPr>
      </a:lvl1pPr>
      <a:lvl2pPr marL="822960" indent="-274320" algn="l" defTabSz="1097280" rtl="0" eaLnBrk="1" latinLnBrk="0" hangingPunct="1">
        <a:lnSpc>
          <a:spcPct val="120000"/>
        </a:lnSpc>
        <a:spcBef>
          <a:spcPts val="600"/>
        </a:spcBef>
        <a:buClr>
          <a:schemeClr val="tx1"/>
        </a:buClr>
        <a:buFont typeface="Arial" panose="020B0604020202020204" pitchFamily="34" charset="0"/>
        <a:buChar char="•"/>
        <a:defRPr sz="2160" kern="1200" cap="all" baseline="0">
          <a:solidFill>
            <a:schemeClr val="tx1"/>
          </a:solidFill>
          <a:effectLst/>
          <a:latin typeface="+mn-lt"/>
          <a:ea typeface="+mn-ea"/>
          <a:cs typeface="+mn-cs"/>
        </a:defRPr>
      </a:lvl2pPr>
      <a:lvl3pPr marL="1371600" indent="-274320" algn="l" defTabSz="1097280" rtl="0" eaLnBrk="1" latinLnBrk="0" hangingPunct="1">
        <a:lnSpc>
          <a:spcPct val="120000"/>
        </a:lnSpc>
        <a:spcBef>
          <a:spcPts val="600"/>
        </a:spcBef>
        <a:buClr>
          <a:schemeClr val="tx1"/>
        </a:buClr>
        <a:buFont typeface="Arial" panose="020B0604020202020204" pitchFamily="34" charset="0"/>
        <a:buChar char="•"/>
        <a:defRPr sz="1920" kern="1200" cap="all" baseline="0">
          <a:solidFill>
            <a:schemeClr val="tx1"/>
          </a:solidFill>
          <a:effectLst/>
          <a:latin typeface="+mn-lt"/>
          <a:ea typeface="+mn-ea"/>
          <a:cs typeface="+mn-cs"/>
        </a:defRPr>
      </a:lvl3pPr>
      <a:lvl4pPr marL="192024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4pPr>
      <a:lvl5pPr marL="246888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5pPr>
      <a:lvl6pPr marL="301752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6pPr>
      <a:lvl7pPr marL="356616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7pPr>
      <a:lvl8pPr marL="411480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8pPr>
      <a:lvl9pPr marL="4663440" indent="-274320" algn="l" defTabSz="1097280" rtl="0" eaLnBrk="1" latinLnBrk="0" hangingPunct="1">
        <a:lnSpc>
          <a:spcPct val="120000"/>
        </a:lnSpc>
        <a:spcBef>
          <a:spcPts val="600"/>
        </a:spcBef>
        <a:buClr>
          <a:schemeClr val="tx1"/>
        </a:buClr>
        <a:buFont typeface="Arial" panose="020B0604020202020204" pitchFamily="34" charset="0"/>
        <a:buChar char="•"/>
        <a:defRPr sz="1680" kern="1200" cap="all" baseline="0">
          <a:solidFill>
            <a:schemeClr val="tx1"/>
          </a:solidFill>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7.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ieeexplore.ieee.org/stamp/stamp.jsp?arnumber=10185955" TargetMode="External"/><Relationship Id="rId2" Type="http://schemas.openxmlformats.org/officeDocument/2006/relationships/notesSlide" Target="../notesSlides/notesSlide11.xml"/><Relationship Id="rId1" Type="http://schemas.openxmlformats.org/officeDocument/2006/relationships/slideLayout" Target="../slideLayouts/slideLayout28.xml"/><Relationship Id="rId5" Type="http://schemas.openxmlformats.org/officeDocument/2006/relationships/hyperlink" Target="https://www.irjet.net/archives/V9/i6/IRJET-V9I6163.pdf" TargetMode="External"/><Relationship Id="rId4" Type="http://schemas.openxmlformats.org/officeDocument/2006/relationships/hyperlink" Target="https://www.irjet.net/archives/V9/i4/IRJET-V9I4376.pdf"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irjet.net/archives/V7/i4/IRJET-V7I484.pdf" TargetMode="External"/><Relationship Id="rId2" Type="http://schemas.openxmlformats.org/officeDocument/2006/relationships/notesSlide" Target="../notesSlides/notesSlide12.xml"/><Relationship Id="rId1" Type="http://schemas.openxmlformats.org/officeDocument/2006/relationships/slideLayout" Target="../slideLayouts/slideLayout29.xml"/><Relationship Id="rId5" Type="http://schemas.openxmlformats.org/officeDocument/2006/relationships/hyperlink" Target="https://www.researchgate.net/publication/356446855_Research_Trends_in_Network-Based_Intrusion_Detection_Systems_A_Review" TargetMode="External"/><Relationship Id="rId4" Type="http://schemas.openxmlformats.org/officeDocument/2006/relationships/hyperlink" Target="https://www.sciencedirect.com/science/article/abs/pii/S2542660523000380"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ieeexplore.ieee.org/stamp/stamp.jsp?arnumber=10185955" TargetMode="External"/><Relationship Id="rId2" Type="http://schemas.openxmlformats.org/officeDocument/2006/relationships/notesSlide" Target="../notesSlides/notesSlide3.xml"/><Relationship Id="rId1" Type="http://schemas.openxmlformats.org/officeDocument/2006/relationships/slideLayout" Target="../slideLayouts/slideLayout20.xml"/><Relationship Id="rId5" Type="http://schemas.openxmlformats.org/officeDocument/2006/relationships/hyperlink" Target="https://www.irjet.net/archives/V9/i6/IRJET-V9I6163.pdf" TargetMode="External"/><Relationship Id="rId4" Type="http://schemas.openxmlformats.org/officeDocument/2006/relationships/hyperlink" Target="https://www.irjet.net/archives/V9/i4/IRJET-V9I4376.pdf"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irjet.net/archives/V7/i4/IRJET-V7I484.pdf" TargetMode="External"/><Relationship Id="rId2" Type="http://schemas.openxmlformats.org/officeDocument/2006/relationships/notesSlide" Target="../notesSlides/notesSlide4.xml"/><Relationship Id="rId1" Type="http://schemas.openxmlformats.org/officeDocument/2006/relationships/slideLayout" Target="../slideLayouts/slideLayout21.xml"/><Relationship Id="rId5" Type="http://schemas.openxmlformats.org/officeDocument/2006/relationships/hyperlink" Target="https://www.researchgate.net/publication/356446855_Research_Trends_in_Network-Based_Intrusion_Detection_Systems_A_Review" TargetMode="External"/><Relationship Id="rId4" Type="http://schemas.openxmlformats.org/officeDocument/2006/relationships/hyperlink" Target="https://www.researchgate.net/publication/358719568_Network_Intrusion_Detection_System_Machine_Learning_Approach"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84991"/>
            <a:ext cx="7556421" cy="2550938"/>
          </a:xfrm>
          <a:prstGeom prst="rect">
            <a:avLst/>
          </a:prstGeom>
          <a:noFill/>
          <a:ln/>
        </p:spPr>
        <p:txBody>
          <a:bodyPr wrap="square" lIns="0" tIns="0" rIns="0" bIns="0" rtlCol="0" anchor="t"/>
          <a:lstStyle/>
          <a:p>
            <a:pPr algn="l"/>
            <a:endParaRPr lang="en-IN" sz="1800" b="0" i="0" u="none" strike="noStrike" baseline="0" dirty="0">
              <a:latin typeface="Calibri" panose="020F0502020204030204" pitchFamily="34" charset="0"/>
            </a:endParaRPr>
          </a:p>
          <a:p>
            <a:r>
              <a:rPr lang="en-US" sz="4800" b="0" i="0" u="none" strike="noStrike" baseline="0" dirty="0">
                <a:latin typeface="Calibri" panose="020F0502020204030204" pitchFamily="34" charset="0"/>
              </a:rPr>
              <a:t>Smart Intrusion Detection with AI and Deep Learning for Enhanced Network Security </a:t>
            </a:r>
            <a:endParaRPr lang="en-US" sz="4800" dirty="0"/>
          </a:p>
        </p:txBody>
      </p:sp>
      <p:sp>
        <p:nvSpPr>
          <p:cNvPr id="4" name="Text 1"/>
          <p:cNvSpPr/>
          <p:nvPr/>
        </p:nvSpPr>
        <p:spPr>
          <a:xfrm>
            <a:off x="793790" y="5081588"/>
            <a:ext cx="7556421" cy="362903"/>
          </a:xfrm>
          <a:prstGeom prst="rect">
            <a:avLst/>
          </a:prstGeom>
          <a:noFill/>
          <a:ln/>
        </p:spPr>
        <p:txBody>
          <a:bodyPr wrap="none" lIns="0" tIns="0" rIns="0" bIns="0" rtlCol="0" anchor="t"/>
          <a:lstStyle/>
          <a:p>
            <a:pPr marL="0" indent="0">
              <a:lnSpc>
                <a:spcPts val="2850"/>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814155"/>
            <a:ext cx="5670590" cy="708779"/>
          </a:xfrm>
          <a:prstGeom prst="rect">
            <a:avLst/>
          </a:prstGeom>
          <a:noFill/>
          <a:ln/>
        </p:spPr>
        <p:txBody>
          <a:bodyPr wrap="none" lIns="0" tIns="0" rIns="0" bIns="0" rtlCol="0" anchor="t"/>
          <a:lstStyle/>
          <a:p>
            <a:pPr marL="0" indent="0">
              <a:lnSpc>
                <a:spcPts val="5550"/>
              </a:lnSpc>
              <a:buNone/>
            </a:pPr>
            <a:r>
              <a:rPr lang="en-US" sz="4450" dirty="0">
                <a:latin typeface="Roboto Slab" pitchFamily="34" charset="0"/>
                <a:ea typeface="Roboto Slab" pitchFamily="34" charset="-122"/>
                <a:cs typeface="Roboto Slab" pitchFamily="34" charset="-120"/>
              </a:rPr>
              <a:t>Problem Statement</a:t>
            </a:r>
            <a:endParaRPr lang="en-US" sz="4450" dirty="0"/>
          </a:p>
        </p:txBody>
      </p:sp>
      <p:sp>
        <p:nvSpPr>
          <p:cNvPr id="3" name="Text 1"/>
          <p:cNvSpPr/>
          <p:nvPr/>
        </p:nvSpPr>
        <p:spPr>
          <a:xfrm>
            <a:off x="793790" y="3089910"/>
            <a:ext cx="3583900" cy="354330"/>
          </a:xfrm>
          <a:prstGeom prst="rect">
            <a:avLst/>
          </a:prstGeom>
          <a:noFill/>
          <a:ln/>
        </p:spPr>
        <p:txBody>
          <a:bodyPr wrap="none" lIns="0" tIns="0" rIns="0" bIns="0" rtlCol="0" anchor="t"/>
          <a:lstStyle/>
          <a:p>
            <a:pPr marL="0" indent="0">
              <a:lnSpc>
                <a:spcPts val="2750"/>
              </a:lnSpc>
              <a:buNone/>
            </a:pPr>
            <a:r>
              <a:rPr lang="en-US" sz="2200" dirty="0">
                <a:latin typeface="Roboto Slab" pitchFamily="34" charset="0"/>
                <a:ea typeface="Roboto Slab" pitchFamily="34" charset="-122"/>
                <a:cs typeface="Roboto Slab" pitchFamily="34" charset="-120"/>
              </a:rPr>
              <a:t>Limitations of Existing IDS</a:t>
            </a:r>
            <a:endParaRPr lang="en-US" sz="2200" dirty="0"/>
          </a:p>
        </p:txBody>
      </p:sp>
      <p:sp>
        <p:nvSpPr>
          <p:cNvPr id="4" name="Text 2"/>
          <p:cNvSpPr/>
          <p:nvPr/>
        </p:nvSpPr>
        <p:spPr>
          <a:xfrm>
            <a:off x="793790" y="3671054"/>
            <a:ext cx="6244709" cy="2177415"/>
          </a:xfrm>
          <a:prstGeom prst="rect">
            <a:avLst/>
          </a:prstGeom>
          <a:noFill/>
          <a:ln/>
        </p:spPr>
        <p:txBody>
          <a:bodyPr wrap="square" lIns="0" tIns="0" rIns="0" bIns="0" rtlCol="0" anchor="t"/>
          <a:lstStyle/>
          <a:p>
            <a:pPr marL="0" indent="0">
              <a:lnSpc>
                <a:spcPts val="2850"/>
              </a:lnSpc>
              <a:buNone/>
            </a:pPr>
            <a:r>
              <a:rPr lang="en-US" sz="1750" dirty="0">
                <a:latin typeface="Roboto" pitchFamily="34" charset="0"/>
                <a:ea typeface="Roboto" pitchFamily="34" charset="-122"/>
                <a:cs typeface="Roboto" pitchFamily="34" charset="-120"/>
              </a:rPr>
              <a:t>Current Intrusion Detection Systems often struggle to keep up with the evolving landscape of cyber threats. They may rely on outdated signatures or lack the flexibility to adapt to new attack vectors. This can leave organizations vulnerable to sophisticated, unknown threats that bypass traditional detection methods.</a:t>
            </a:r>
            <a:endParaRPr lang="en-US" sz="1750" dirty="0"/>
          </a:p>
        </p:txBody>
      </p:sp>
      <p:sp>
        <p:nvSpPr>
          <p:cNvPr id="5" name="Text 3"/>
          <p:cNvSpPr/>
          <p:nvPr/>
        </p:nvSpPr>
        <p:spPr>
          <a:xfrm>
            <a:off x="7599521" y="3089910"/>
            <a:ext cx="3879532" cy="354330"/>
          </a:xfrm>
          <a:prstGeom prst="rect">
            <a:avLst/>
          </a:prstGeom>
          <a:noFill/>
          <a:ln/>
        </p:spPr>
        <p:txBody>
          <a:bodyPr wrap="none" lIns="0" tIns="0" rIns="0" bIns="0" rtlCol="0" anchor="t"/>
          <a:lstStyle/>
          <a:p>
            <a:pPr marL="0" indent="0">
              <a:lnSpc>
                <a:spcPts val="2750"/>
              </a:lnSpc>
              <a:buNone/>
            </a:pPr>
            <a:r>
              <a:rPr lang="en-US" sz="2200" dirty="0">
                <a:latin typeface="Roboto Slab" pitchFamily="34" charset="0"/>
                <a:ea typeface="Roboto Slab" pitchFamily="34" charset="-122"/>
                <a:cs typeface="Roboto Slab" pitchFamily="34" charset="-120"/>
              </a:rPr>
              <a:t>Need for Advanced Solutions</a:t>
            </a:r>
            <a:endParaRPr lang="en-US" sz="2200" dirty="0"/>
          </a:p>
        </p:txBody>
      </p:sp>
      <p:sp>
        <p:nvSpPr>
          <p:cNvPr id="6" name="Text 4"/>
          <p:cNvSpPr/>
          <p:nvPr/>
        </p:nvSpPr>
        <p:spPr>
          <a:xfrm>
            <a:off x="7599521" y="3671054"/>
            <a:ext cx="6244709" cy="2540318"/>
          </a:xfrm>
          <a:prstGeom prst="rect">
            <a:avLst/>
          </a:prstGeom>
          <a:noFill/>
          <a:ln/>
        </p:spPr>
        <p:txBody>
          <a:bodyPr wrap="square" lIns="0" tIns="0" rIns="0" bIns="0" rtlCol="0" anchor="t"/>
          <a:lstStyle/>
          <a:p>
            <a:pPr marL="0" indent="0">
              <a:lnSpc>
                <a:spcPts val="2850"/>
              </a:lnSpc>
              <a:buNone/>
            </a:pPr>
            <a:r>
              <a:rPr lang="en-US" sz="1750" dirty="0">
                <a:latin typeface="Roboto" pitchFamily="34" charset="0"/>
                <a:ea typeface="Roboto" pitchFamily="34" charset="-122"/>
                <a:cs typeface="Roboto" pitchFamily="34" charset="-120"/>
              </a:rPr>
              <a:t>There is a growing need for more robust, intelligent Intrusion Detection Systems that can leverage machine learning, behavioral analysis, and real-time threat intelligence to identify and mitigate advanced cyber attacks. These next-generation IDS solutions must be able to detect anomalies, respond dynamically, and provide comprehensive visibility into the security posture of the organization.</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18185" y="827723"/>
            <a:ext cx="5130522" cy="641271"/>
          </a:xfrm>
          <a:prstGeom prst="rect">
            <a:avLst/>
          </a:prstGeom>
          <a:noFill/>
          <a:ln/>
        </p:spPr>
        <p:txBody>
          <a:bodyPr wrap="none" lIns="0" tIns="0" rIns="0" bIns="0" rtlCol="0" anchor="t"/>
          <a:lstStyle/>
          <a:p>
            <a:pPr marL="0" indent="0">
              <a:lnSpc>
                <a:spcPts val="5000"/>
              </a:lnSpc>
              <a:buNone/>
            </a:pPr>
            <a:r>
              <a:rPr lang="en-US" sz="4000" dirty="0">
                <a:latin typeface="Roboto Slab" pitchFamily="34" charset="0"/>
                <a:ea typeface="Roboto Slab" pitchFamily="34" charset="-122"/>
                <a:cs typeface="Roboto Slab" pitchFamily="34" charset="-120"/>
              </a:rPr>
              <a:t>Proposed Solutions</a:t>
            </a:r>
            <a:endParaRPr lang="en-US" sz="4000" dirty="0"/>
          </a:p>
        </p:txBody>
      </p:sp>
      <p:pic>
        <p:nvPicPr>
          <p:cNvPr id="3" name="Image 0" descr="preencoded.png"/>
          <p:cNvPicPr>
            <a:picLocks noChangeAspect="1"/>
          </p:cNvPicPr>
          <p:nvPr/>
        </p:nvPicPr>
        <p:blipFill>
          <a:blip r:embed="rId3"/>
          <a:stretch>
            <a:fillRect/>
          </a:stretch>
        </p:blipFill>
        <p:spPr>
          <a:xfrm>
            <a:off x="2928104" y="1879402"/>
            <a:ext cx="2176939" cy="1182410"/>
          </a:xfrm>
          <a:prstGeom prst="rect">
            <a:avLst/>
          </a:prstGeom>
        </p:spPr>
      </p:pic>
      <p:sp>
        <p:nvSpPr>
          <p:cNvPr id="4" name="Text 1"/>
          <p:cNvSpPr/>
          <p:nvPr/>
        </p:nvSpPr>
        <p:spPr>
          <a:xfrm>
            <a:off x="3963710" y="2411849"/>
            <a:ext cx="105728" cy="410527"/>
          </a:xfrm>
          <a:prstGeom prst="rect">
            <a:avLst/>
          </a:prstGeom>
          <a:noFill/>
          <a:ln/>
        </p:spPr>
        <p:txBody>
          <a:bodyPr wrap="none" lIns="0" tIns="0" rIns="0" bIns="0" rtlCol="0" anchor="t"/>
          <a:lstStyle/>
          <a:p>
            <a:pPr marL="0" indent="0" algn="ctr">
              <a:lnSpc>
                <a:spcPts val="3200"/>
              </a:lnSpc>
              <a:buNone/>
            </a:pPr>
            <a:r>
              <a:rPr lang="en-US" sz="2000" dirty="0">
                <a:latin typeface="Roboto Slab" pitchFamily="34" charset="0"/>
                <a:ea typeface="Roboto Slab" pitchFamily="34" charset="-122"/>
                <a:cs typeface="Roboto Slab" pitchFamily="34" charset="-120"/>
              </a:rPr>
              <a:t>1</a:t>
            </a:r>
            <a:endParaRPr lang="en-US" sz="2000" dirty="0"/>
          </a:p>
        </p:txBody>
      </p:sp>
      <p:sp>
        <p:nvSpPr>
          <p:cNvPr id="5" name="Text 2"/>
          <p:cNvSpPr/>
          <p:nvPr/>
        </p:nvSpPr>
        <p:spPr>
          <a:xfrm>
            <a:off x="5310187" y="2084546"/>
            <a:ext cx="2565202" cy="320635"/>
          </a:xfrm>
          <a:prstGeom prst="rect">
            <a:avLst/>
          </a:prstGeom>
          <a:noFill/>
          <a:ln/>
        </p:spPr>
        <p:txBody>
          <a:bodyPr wrap="none" lIns="0" tIns="0" rIns="0" bIns="0" rtlCol="0" anchor="t"/>
          <a:lstStyle/>
          <a:p>
            <a:pPr marL="0" indent="0" algn="l">
              <a:lnSpc>
                <a:spcPts val="2500"/>
              </a:lnSpc>
              <a:buNone/>
            </a:pPr>
            <a:r>
              <a:rPr lang="en-US" sz="2000" dirty="0">
                <a:latin typeface="Roboto Slab" pitchFamily="34" charset="0"/>
                <a:ea typeface="Roboto Slab" pitchFamily="34" charset="-122"/>
                <a:cs typeface="Roboto Slab" pitchFamily="34" charset="-120"/>
              </a:rPr>
              <a:t>Hybrid IDS</a:t>
            </a:r>
            <a:endParaRPr lang="en-US" sz="2000" dirty="0"/>
          </a:p>
        </p:txBody>
      </p:sp>
      <p:sp>
        <p:nvSpPr>
          <p:cNvPr id="6" name="Text 3"/>
          <p:cNvSpPr/>
          <p:nvPr/>
        </p:nvSpPr>
        <p:spPr>
          <a:xfrm>
            <a:off x="5310187" y="2528292"/>
            <a:ext cx="7324011" cy="328374"/>
          </a:xfrm>
          <a:prstGeom prst="rect">
            <a:avLst/>
          </a:prstGeom>
          <a:noFill/>
          <a:ln/>
        </p:spPr>
        <p:txBody>
          <a:bodyPr wrap="none" lIns="0" tIns="0" rIns="0" bIns="0" rtlCol="0" anchor="t"/>
          <a:lstStyle/>
          <a:p>
            <a:pPr marL="0" indent="0" algn="l">
              <a:lnSpc>
                <a:spcPts val="2550"/>
              </a:lnSpc>
              <a:buNone/>
            </a:pPr>
            <a:r>
              <a:rPr lang="en-US" sz="1600" dirty="0">
                <a:latin typeface="Roboto" pitchFamily="34" charset="0"/>
                <a:ea typeface="Roboto" pitchFamily="34" charset="-122"/>
                <a:cs typeface="Roboto" pitchFamily="34" charset="-120"/>
              </a:rPr>
              <a:t>Combining signature-based and anomaly-based detection for improved accuracy</a:t>
            </a:r>
            <a:endParaRPr lang="en-US" sz="1600" dirty="0"/>
          </a:p>
        </p:txBody>
      </p:sp>
      <p:sp>
        <p:nvSpPr>
          <p:cNvPr id="7" name="Shape 4"/>
          <p:cNvSpPr/>
          <p:nvPr/>
        </p:nvSpPr>
        <p:spPr>
          <a:xfrm>
            <a:off x="5156240" y="3077885"/>
            <a:ext cx="8704778" cy="11430"/>
          </a:xfrm>
          <a:prstGeom prst="roundRect">
            <a:avLst>
              <a:gd name="adj" fmla="val 269325"/>
            </a:avLst>
          </a:prstGeom>
          <a:solidFill>
            <a:srgbClr val="585F6B"/>
          </a:solidFill>
          <a:ln/>
        </p:spPr>
      </p:sp>
      <p:pic>
        <p:nvPicPr>
          <p:cNvPr id="8" name="Image 1" descr="preencoded.png"/>
          <p:cNvPicPr>
            <a:picLocks noChangeAspect="1"/>
          </p:cNvPicPr>
          <p:nvPr/>
        </p:nvPicPr>
        <p:blipFill>
          <a:blip r:embed="rId4"/>
          <a:stretch>
            <a:fillRect/>
          </a:stretch>
        </p:blipFill>
        <p:spPr>
          <a:xfrm>
            <a:off x="1839635" y="3113008"/>
            <a:ext cx="4353997" cy="1182410"/>
          </a:xfrm>
          <a:prstGeom prst="rect">
            <a:avLst/>
          </a:prstGeom>
        </p:spPr>
      </p:pic>
      <p:sp>
        <p:nvSpPr>
          <p:cNvPr id="9" name="Text 5"/>
          <p:cNvSpPr/>
          <p:nvPr/>
        </p:nvSpPr>
        <p:spPr>
          <a:xfrm>
            <a:off x="3945731" y="3498890"/>
            <a:ext cx="141684" cy="410527"/>
          </a:xfrm>
          <a:prstGeom prst="rect">
            <a:avLst/>
          </a:prstGeom>
          <a:noFill/>
          <a:ln/>
        </p:spPr>
        <p:txBody>
          <a:bodyPr wrap="none" lIns="0" tIns="0" rIns="0" bIns="0" rtlCol="0" anchor="t"/>
          <a:lstStyle/>
          <a:p>
            <a:pPr marL="0" indent="0" algn="ctr">
              <a:lnSpc>
                <a:spcPts val="3200"/>
              </a:lnSpc>
              <a:buNone/>
            </a:pPr>
            <a:r>
              <a:rPr lang="en-US" sz="2000" dirty="0">
                <a:latin typeface="Roboto Slab" pitchFamily="34" charset="0"/>
                <a:ea typeface="Roboto Slab" pitchFamily="34" charset="-122"/>
                <a:cs typeface="Roboto Slab" pitchFamily="34" charset="-120"/>
              </a:rPr>
              <a:t>2</a:t>
            </a:r>
            <a:endParaRPr lang="en-US" sz="2000" dirty="0"/>
          </a:p>
        </p:txBody>
      </p:sp>
      <p:sp>
        <p:nvSpPr>
          <p:cNvPr id="10" name="Text 6"/>
          <p:cNvSpPr/>
          <p:nvPr/>
        </p:nvSpPr>
        <p:spPr>
          <a:xfrm>
            <a:off x="6398776" y="3318153"/>
            <a:ext cx="2565202" cy="320635"/>
          </a:xfrm>
          <a:prstGeom prst="rect">
            <a:avLst/>
          </a:prstGeom>
          <a:noFill/>
          <a:ln/>
        </p:spPr>
        <p:txBody>
          <a:bodyPr wrap="none" lIns="0" tIns="0" rIns="0" bIns="0" rtlCol="0" anchor="t"/>
          <a:lstStyle/>
          <a:p>
            <a:pPr marL="0" indent="0" algn="l">
              <a:lnSpc>
                <a:spcPts val="2500"/>
              </a:lnSpc>
              <a:buNone/>
            </a:pPr>
            <a:r>
              <a:rPr lang="en-US" sz="2000" dirty="0">
                <a:latin typeface="Roboto Slab" pitchFamily="34" charset="0"/>
                <a:ea typeface="Roboto Slab" pitchFamily="34" charset="-122"/>
                <a:cs typeface="Roboto Slab" pitchFamily="34" charset="-120"/>
              </a:rPr>
              <a:t>Machine Learning</a:t>
            </a:r>
            <a:endParaRPr lang="en-US" sz="2000" dirty="0"/>
          </a:p>
        </p:txBody>
      </p:sp>
      <p:sp>
        <p:nvSpPr>
          <p:cNvPr id="11" name="Text 7"/>
          <p:cNvSpPr/>
          <p:nvPr/>
        </p:nvSpPr>
        <p:spPr>
          <a:xfrm>
            <a:off x="6398776" y="3761899"/>
            <a:ext cx="6072307" cy="328374"/>
          </a:xfrm>
          <a:prstGeom prst="rect">
            <a:avLst/>
          </a:prstGeom>
          <a:noFill/>
          <a:ln/>
        </p:spPr>
        <p:txBody>
          <a:bodyPr wrap="none" lIns="0" tIns="0" rIns="0" bIns="0" rtlCol="0" anchor="t"/>
          <a:lstStyle/>
          <a:p>
            <a:pPr marL="0" indent="0" algn="l">
              <a:lnSpc>
                <a:spcPts val="2550"/>
              </a:lnSpc>
              <a:buNone/>
            </a:pPr>
            <a:r>
              <a:rPr lang="en-US" sz="1600" dirty="0">
                <a:latin typeface="Roboto" pitchFamily="34" charset="0"/>
                <a:ea typeface="Roboto" pitchFamily="34" charset="-122"/>
                <a:cs typeface="Roboto" pitchFamily="34" charset="-120"/>
              </a:rPr>
              <a:t>Leveraging advanced algorithms to detect complex attack patterns</a:t>
            </a:r>
            <a:endParaRPr lang="en-US" sz="1600" dirty="0"/>
          </a:p>
        </p:txBody>
      </p:sp>
      <p:sp>
        <p:nvSpPr>
          <p:cNvPr id="12" name="Shape 8"/>
          <p:cNvSpPr/>
          <p:nvPr/>
        </p:nvSpPr>
        <p:spPr>
          <a:xfrm>
            <a:off x="6244828" y="4311491"/>
            <a:ext cx="7616190" cy="11430"/>
          </a:xfrm>
          <a:prstGeom prst="roundRect">
            <a:avLst>
              <a:gd name="adj" fmla="val 269325"/>
            </a:avLst>
          </a:prstGeom>
          <a:solidFill>
            <a:srgbClr val="585F6B"/>
          </a:solidFill>
          <a:ln/>
        </p:spPr>
      </p:sp>
      <p:pic>
        <p:nvPicPr>
          <p:cNvPr id="13" name="Image 2" descr="preencoded.png"/>
          <p:cNvPicPr>
            <a:picLocks noChangeAspect="1"/>
          </p:cNvPicPr>
          <p:nvPr/>
        </p:nvPicPr>
        <p:blipFill>
          <a:blip r:embed="rId5"/>
          <a:stretch>
            <a:fillRect/>
          </a:stretch>
        </p:blipFill>
        <p:spPr>
          <a:xfrm>
            <a:off x="751165" y="4346615"/>
            <a:ext cx="6530935" cy="1182410"/>
          </a:xfrm>
          <a:prstGeom prst="rect">
            <a:avLst/>
          </a:prstGeom>
        </p:spPr>
      </p:pic>
      <p:sp>
        <p:nvSpPr>
          <p:cNvPr id="14" name="Text 9"/>
          <p:cNvSpPr/>
          <p:nvPr/>
        </p:nvSpPr>
        <p:spPr>
          <a:xfrm>
            <a:off x="3947279" y="4732496"/>
            <a:ext cx="138589" cy="410527"/>
          </a:xfrm>
          <a:prstGeom prst="rect">
            <a:avLst/>
          </a:prstGeom>
          <a:noFill/>
          <a:ln/>
        </p:spPr>
        <p:txBody>
          <a:bodyPr wrap="none" lIns="0" tIns="0" rIns="0" bIns="0" rtlCol="0" anchor="t"/>
          <a:lstStyle/>
          <a:p>
            <a:pPr marL="0" indent="0" algn="ctr">
              <a:lnSpc>
                <a:spcPts val="3200"/>
              </a:lnSpc>
              <a:buNone/>
            </a:pPr>
            <a:r>
              <a:rPr lang="en-US" sz="2000" dirty="0">
                <a:latin typeface="Roboto Slab" pitchFamily="34" charset="0"/>
                <a:ea typeface="Roboto Slab" pitchFamily="34" charset="-122"/>
                <a:cs typeface="Roboto Slab" pitchFamily="34" charset="-120"/>
              </a:rPr>
              <a:t>3</a:t>
            </a:r>
            <a:endParaRPr lang="en-US" sz="2000" dirty="0"/>
          </a:p>
        </p:txBody>
      </p:sp>
      <p:sp>
        <p:nvSpPr>
          <p:cNvPr id="15" name="Text 10"/>
          <p:cNvSpPr/>
          <p:nvPr/>
        </p:nvSpPr>
        <p:spPr>
          <a:xfrm>
            <a:off x="7487245" y="4551759"/>
            <a:ext cx="2565202" cy="320635"/>
          </a:xfrm>
          <a:prstGeom prst="rect">
            <a:avLst/>
          </a:prstGeom>
          <a:noFill/>
          <a:ln/>
        </p:spPr>
        <p:txBody>
          <a:bodyPr wrap="none" lIns="0" tIns="0" rIns="0" bIns="0" rtlCol="0" anchor="t"/>
          <a:lstStyle/>
          <a:p>
            <a:pPr marL="0" indent="0" algn="l">
              <a:lnSpc>
                <a:spcPts val="2500"/>
              </a:lnSpc>
              <a:buNone/>
            </a:pPr>
            <a:r>
              <a:rPr lang="en-US" sz="2000" dirty="0">
                <a:latin typeface="Roboto Slab" pitchFamily="34" charset="0"/>
                <a:ea typeface="Roboto Slab" pitchFamily="34" charset="-122"/>
                <a:cs typeface="Roboto Slab" pitchFamily="34" charset="-120"/>
              </a:rPr>
              <a:t>Adaptive Profiling</a:t>
            </a:r>
            <a:endParaRPr lang="en-US" sz="2000" dirty="0"/>
          </a:p>
        </p:txBody>
      </p:sp>
      <p:sp>
        <p:nvSpPr>
          <p:cNvPr id="16" name="Text 11"/>
          <p:cNvSpPr/>
          <p:nvPr/>
        </p:nvSpPr>
        <p:spPr>
          <a:xfrm>
            <a:off x="7487245" y="4995505"/>
            <a:ext cx="6154341" cy="328374"/>
          </a:xfrm>
          <a:prstGeom prst="rect">
            <a:avLst/>
          </a:prstGeom>
          <a:noFill/>
          <a:ln/>
        </p:spPr>
        <p:txBody>
          <a:bodyPr wrap="none" lIns="0" tIns="0" rIns="0" bIns="0" rtlCol="0" anchor="t"/>
          <a:lstStyle/>
          <a:p>
            <a:pPr marL="0" indent="0" algn="l">
              <a:lnSpc>
                <a:spcPts val="2550"/>
              </a:lnSpc>
              <a:buNone/>
            </a:pPr>
            <a:r>
              <a:rPr lang="en-US" sz="1600" dirty="0">
                <a:latin typeface="Roboto" pitchFamily="34" charset="0"/>
                <a:ea typeface="Roboto" pitchFamily="34" charset="-122"/>
                <a:cs typeface="Roboto" pitchFamily="34" charset="-120"/>
              </a:rPr>
              <a:t>Dynamically adjusting detection models to adapt to evolving threats</a:t>
            </a:r>
            <a:endParaRPr lang="en-US" sz="1600" dirty="0"/>
          </a:p>
        </p:txBody>
      </p:sp>
      <p:sp>
        <p:nvSpPr>
          <p:cNvPr id="17" name="Text 12"/>
          <p:cNvSpPr/>
          <p:nvPr/>
        </p:nvSpPr>
        <p:spPr>
          <a:xfrm>
            <a:off x="718185" y="5759887"/>
            <a:ext cx="13194030" cy="1641872"/>
          </a:xfrm>
          <a:prstGeom prst="rect">
            <a:avLst/>
          </a:prstGeom>
          <a:noFill/>
          <a:ln/>
        </p:spPr>
        <p:txBody>
          <a:bodyPr wrap="square" lIns="0" tIns="0" rIns="0" bIns="0" rtlCol="0" anchor="t"/>
          <a:lstStyle/>
          <a:p>
            <a:pPr marL="0" indent="0">
              <a:lnSpc>
                <a:spcPts val="2550"/>
              </a:lnSpc>
              <a:buNone/>
            </a:pPr>
            <a:r>
              <a:rPr lang="en-US" sz="1600" dirty="0">
                <a:latin typeface="Roboto" pitchFamily="34" charset="0"/>
                <a:ea typeface="Roboto" pitchFamily="34" charset="-122"/>
                <a:cs typeface="Roboto" pitchFamily="34" charset="-120"/>
              </a:rPr>
              <a:t>The proposed solutions for the Intrusion Detection System (IDS) leverage a hybrid approach, cutting-edge machine learning techniques, and adaptive profiling to address the shortcomings of existing systems. By blending signature-based and anomaly-based detection, the hybrid IDS can identify both known and unknown threats with greater precision. Advanced machine learning algorithms will enable the IDS to detect complex attack patterns that evade traditional methods. Additionally, the system will dynamically adjust its models to adapt to the evolving threat landscape, ensuring continuous and robust protection.</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220391"/>
            <a:ext cx="5670590" cy="708779"/>
          </a:xfrm>
          <a:prstGeom prst="rect">
            <a:avLst/>
          </a:prstGeom>
          <a:noFill/>
          <a:ln/>
        </p:spPr>
        <p:txBody>
          <a:bodyPr wrap="none" lIns="0" tIns="0" rIns="0" bIns="0" rtlCol="0" anchor="t"/>
          <a:lstStyle/>
          <a:p>
            <a:pPr marL="0" indent="0">
              <a:lnSpc>
                <a:spcPts val="5550"/>
              </a:lnSpc>
              <a:buNone/>
            </a:pPr>
            <a:r>
              <a:rPr lang="en-US" sz="4450" dirty="0">
                <a:latin typeface="Roboto Slab" pitchFamily="34" charset="0"/>
                <a:ea typeface="Roboto Slab" pitchFamily="34" charset="-122"/>
                <a:cs typeface="Roboto Slab" pitchFamily="34" charset="-120"/>
              </a:rPr>
              <a:t>References</a:t>
            </a:r>
            <a:endParaRPr lang="en-US" sz="4450" dirty="0"/>
          </a:p>
        </p:txBody>
      </p:sp>
      <p:sp>
        <p:nvSpPr>
          <p:cNvPr id="3" name="Text 1"/>
          <p:cNvSpPr/>
          <p:nvPr/>
        </p:nvSpPr>
        <p:spPr>
          <a:xfrm>
            <a:off x="1156692" y="2382798"/>
            <a:ext cx="12679918" cy="725805"/>
          </a:xfrm>
          <a:prstGeom prst="rect">
            <a:avLst/>
          </a:prstGeom>
          <a:noFill/>
          <a:ln/>
        </p:spPr>
        <p:txBody>
          <a:bodyPr wrap="square" lIns="0" tIns="0" rIns="0" bIns="0" rtlCol="0" anchor="t"/>
          <a:lstStyle/>
          <a:p>
            <a:pPr marL="342900" indent="-342900" algn="l">
              <a:lnSpc>
                <a:spcPts val="2850"/>
              </a:lnSpc>
              <a:buSzPct val="100000"/>
              <a:buChar char="•"/>
            </a:pPr>
            <a:r>
              <a:rPr lang="en-US" sz="2000" b="1" dirty="0">
                <a:latin typeface="Roboto" pitchFamily="34" charset="0"/>
                <a:ea typeface="Roboto" pitchFamily="34" charset="-122"/>
                <a:cs typeface="Roboto" pitchFamily="34" charset="-120"/>
              </a:rPr>
              <a:t>Zahedi Azam (2023)</a:t>
            </a:r>
            <a:r>
              <a:rPr lang="en-US" sz="2000" dirty="0">
                <a:latin typeface="Roboto" pitchFamily="34" charset="0"/>
                <a:ea typeface="Roboto" pitchFamily="34" charset="-122"/>
                <a:cs typeface="Roboto" pitchFamily="34" charset="-120"/>
              </a:rPr>
              <a:t>: Comparative Analysis of Intrusion Detection Systems and Machine Learning-Based Model Analysis Through Decision Tree</a:t>
            </a:r>
            <a:endParaRPr lang="en-US" sz="2000" dirty="0"/>
          </a:p>
        </p:txBody>
      </p:sp>
      <p:sp>
        <p:nvSpPr>
          <p:cNvPr id="4" name="Text 2"/>
          <p:cNvSpPr/>
          <p:nvPr/>
        </p:nvSpPr>
        <p:spPr>
          <a:xfrm>
            <a:off x="1156692" y="3187898"/>
            <a:ext cx="12679918" cy="725805"/>
          </a:xfrm>
          <a:prstGeom prst="rect">
            <a:avLst/>
          </a:prstGeom>
          <a:noFill/>
          <a:ln/>
        </p:spPr>
        <p:txBody>
          <a:bodyPr wrap="square" lIns="0" tIns="0" rIns="0" bIns="0" rtlCol="0" anchor="t"/>
          <a:lstStyle/>
          <a:p>
            <a:pPr marL="342900" indent="-342900" algn="l">
              <a:lnSpc>
                <a:spcPts val="2850"/>
              </a:lnSpc>
              <a:buSzPct val="100000"/>
              <a:buChar char="•"/>
            </a:pPr>
            <a:r>
              <a:rPr lang="en-US" sz="2000" dirty="0">
                <a:latin typeface="Roboto" pitchFamily="34" charset="0"/>
                <a:ea typeface="Roboto" pitchFamily="34" charset="-122"/>
                <a:cs typeface="Roboto" pitchFamily="34" charset="-120"/>
              </a:rPr>
              <a:t>Algorithms: Intrusion detection system, machine learning, inductive learning, DDoS attacks, decision tree, supervised and unsupervised learning.</a:t>
            </a:r>
            <a:endParaRPr lang="en-US" sz="2000" dirty="0"/>
          </a:p>
        </p:txBody>
      </p:sp>
      <p:sp>
        <p:nvSpPr>
          <p:cNvPr id="5" name="Text 3"/>
          <p:cNvSpPr/>
          <p:nvPr/>
        </p:nvSpPr>
        <p:spPr>
          <a:xfrm>
            <a:off x="1156692" y="3992999"/>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1750" u="sng" dirty="0">
                <a:latin typeface="Roboto" pitchFamily="34" charset="0"/>
                <a:ea typeface="Roboto" pitchFamily="34" charset="-122"/>
                <a:cs typeface="Roboto" pitchFamily="34" charset="-120"/>
                <a:hlinkClick r:id="rId3">
                  <a:extLst>
                    <a:ext uri="{A12FA001-AC4F-418D-AE19-62706E023703}">
                      <ahyp:hlinkClr xmlns:ahyp="http://schemas.microsoft.com/office/drawing/2018/hyperlinkcolor" val="tx"/>
                    </a:ext>
                  </a:extLst>
                </a:hlinkClick>
              </a:rPr>
              <a:t>Link 1</a:t>
            </a:r>
            <a:endParaRPr lang="en-US" sz="1750" dirty="0"/>
          </a:p>
        </p:txBody>
      </p:sp>
      <p:sp>
        <p:nvSpPr>
          <p:cNvPr id="6" name="Text 4"/>
          <p:cNvSpPr/>
          <p:nvPr/>
        </p:nvSpPr>
        <p:spPr>
          <a:xfrm>
            <a:off x="1156692" y="4435197"/>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b="1" dirty="0">
                <a:latin typeface="Roboto" pitchFamily="34" charset="0"/>
                <a:ea typeface="Roboto" pitchFamily="34" charset="-122"/>
                <a:cs typeface="Roboto" pitchFamily="34" charset="-120"/>
              </a:rPr>
              <a:t>Astha Tiwari (2022)</a:t>
            </a:r>
            <a:r>
              <a:rPr lang="en-US" sz="2000" dirty="0">
                <a:latin typeface="Roboto" pitchFamily="34" charset="0"/>
                <a:ea typeface="Roboto" pitchFamily="34" charset="-122"/>
                <a:cs typeface="Roboto" pitchFamily="34" charset="-120"/>
              </a:rPr>
              <a:t>: Intrusion Detection System</a:t>
            </a:r>
            <a:endParaRPr lang="en-US" sz="2000" dirty="0"/>
          </a:p>
        </p:txBody>
      </p:sp>
      <p:sp>
        <p:nvSpPr>
          <p:cNvPr id="7" name="Text 5"/>
          <p:cNvSpPr/>
          <p:nvPr/>
        </p:nvSpPr>
        <p:spPr>
          <a:xfrm>
            <a:off x="1156692" y="4877395"/>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dirty="0">
                <a:latin typeface="Roboto" pitchFamily="34" charset="0"/>
                <a:ea typeface="Roboto" pitchFamily="34" charset="-122"/>
                <a:cs typeface="Roboto" pitchFamily="34" charset="-120"/>
              </a:rPr>
              <a:t>Algorithms: JAVA, Intrusion Detection System, IDE, Tomcat Server, Anomaly based IDS, Signature based IDS etc.</a:t>
            </a:r>
            <a:endParaRPr lang="en-US" sz="2000" dirty="0"/>
          </a:p>
        </p:txBody>
      </p:sp>
      <p:sp>
        <p:nvSpPr>
          <p:cNvPr id="8" name="Text 6"/>
          <p:cNvSpPr/>
          <p:nvPr/>
        </p:nvSpPr>
        <p:spPr>
          <a:xfrm>
            <a:off x="1156692" y="5319593"/>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1750" u="sng" dirty="0">
                <a:latin typeface="Roboto" pitchFamily="34" charset="0"/>
                <a:ea typeface="Roboto" pitchFamily="34" charset="-122"/>
                <a:cs typeface="Roboto" pitchFamily="34" charset="-120"/>
                <a:hlinkClick r:id="rId4">
                  <a:extLst>
                    <a:ext uri="{A12FA001-AC4F-418D-AE19-62706E023703}">
                      <ahyp:hlinkClr xmlns:ahyp="http://schemas.microsoft.com/office/drawing/2018/hyperlinkcolor" val="tx"/>
                    </a:ext>
                  </a:extLst>
                </a:hlinkClick>
              </a:rPr>
              <a:t>Link 2</a:t>
            </a:r>
            <a:endParaRPr lang="en-US" sz="1750" dirty="0"/>
          </a:p>
        </p:txBody>
      </p:sp>
      <p:sp>
        <p:nvSpPr>
          <p:cNvPr id="9" name="Text 7"/>
          <p:cNvSpPr/>
          <p:nvPr/>
        </p:nvSpPr>
        <p:spPr>
          <a:xfrm>
            <a:off x="1156692" y="5761792"/>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b="1" dirty="0">
                <a:latin typeface="Roboto" pitchFamily="34" charset="0"/>
                <a:ea typeface="Roboto" pitchFamily="34" charset="-122"/>
                <a:cs typeface="Roboto" pitchFamily="34" charset="-120"/>
              </a:rPr>
              <a:t>Nidhi Kumari (2022)</a:t>
            </a:r>
            <a:r>
              <a:rPr lang="en-US" sz="2000" dirty="0">
                <a:latin typeface="Roboto" pitchFamily="34" charset="0"/>
                <a:ea typeface="Roboto" pitchFamily="34" charset="-122"/>
                <a:cs typeface="Roboto" pitchFamily="34" charset="-120"/>
              </a:rPr>
              <a:t>: Intrusion Detection System Using Machine Learning: An Overview</a:t>
            </a:r>
            <a:endParaRPr lang="en-US" sz="2000" dirty="0"/>
          </a:p>
        </p:txBody>
      </p:sp>
      <p:sp>
        <p:nvSpPr>
          <p:cNvPr id="10" name="Text 8"/>
          <p:cNvSpPr/>
          <p:nvPr/>
        </p:nvSpPr>
        <p:spPr>
          <a:xfrm>
            <a:off x="1156692" y="6203990"/>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dirty="0">
                <a:latin typeface="Roboto" pitchFamily="34" charset="0"/>
                <a:ea typeface="Roboto" pitchFamily="34" charset="-122"/>
                <a:cs typeface="Roboto" pitchFamily="34" charset="-120"/>
              </a:rPr>
              <a:t>Algorithms: Intrusion detection, Security, Machine Learning, Data mining.</a:t>
            </a:r>
            <a:endParaRPr lang="en-US" sz="2000" dirty="0"/>
          </a:p>
        </p:txBody>
      </p:sp>
      <p:sp>
        <p:nvSpPr>
          <p:cNvPr id="11" name="Text 9"/>
          <p:cNvSpPr/>
          <p:nvPr/>
        </p:nvSpPr>
        <p:spPr>
          <a:xfrm>
            <a:off x="1156692" y="6646188"/>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1750" u="sng" dirty="0">
                <a:latin typeface="Roboto" pitchFamily="34" charset="0"/>
                <a:ea typeface="Roboto" pitchFamily="34" charset="-122"/>
                <a:cs typeface="Roboto" pitchFamily="34" charset="-120"/>
                <a:hlinkClick r:id="rId5">
                  <a:extLst>
                    <a:ext uri="{A12FA001-AC4F-418D-AE19-62706E023703}">
                      <ahyp:hlinkClr xmlns:ahyp="http://schemas.microsoft.com/office/drawing/2018/hyperlinkcolor" val="tx"/>
                    </a:ext>
                  </a:extLst>
                </a:hlinkClick>
              </a:rPr>
              <a:t>Link 3</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1156692" y="1841302"/>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b="1" dirty="0">
                <a:latin typeface="Roboto" pitchFamily="34" charset="0"/>
                <a:ea typeface="Roboto" pitchFamily="34" charset="-122"/>
                <a:cs typeface="Roboto" pitchFamily="34" charset="-120"/>
              </a:rPr>
              <a:t>Dr. Varanasi Usha Bala (2020)</a:t>
            </a:r>
            <a:r>
              <a:rPr lang="en-US" sz="2000" dirty="0">
                <a:latin typeface="Roboto" pitchFamily="34" charset="0"/>
                <a:ea typeface="Roboto" pitchFamily="34" charset="-122"/>
                <a:cs typeface="Roboto" pitchFamily="34" charset="-120"/>
              </a:rPr>
              <a:t>: Intrusion Detection System with Machine Learning Algorithms and</a:t>
            </a:r>
            <a:endParaRPr lang="en-US" sz="2000" dirty="0"/>
          </a:p>
        </p:txBody>
      </p:sp>
      <p:sp>
        <p:nvSpPr>
          <p:cNvPr id="3" name="Text 1"/>
          <p:cNvSpPr/>
          <p:nvPr/>
        </p:nvSpPr>
        <p:spPr>
          <a:xfrm>
            <a:off x="1156692" y="2283500"/>
            <a:ext cx="12679918" cy="725805"/>
          </a:xfrm>
          <a:prstGeom prst="rect">
            <a:avLst/>
          </a:prstGeom>
          <a:noFill/>
          <a:ln/>
        </p:spPr>
        <p:txBody>
          <a:bodyPr wrap="square" lIns="0" tIns="0" rIns="0" bIns="0" rtlCol="0" anchor="t"/>
          <a:lstStyle/>
          <a:p>
            <a:pPr marL="342900" indent="-342900" algn="l">
              <a:lnSpc>
                <a:spcPts val="2850"/>
              </a:lnSpc>
              <a:buSzPct val="100000"/>
              <a:buChar char="•"/>
            </a:pPr>
            <a:r>
              <a:rPr lang="en-US" sz="2000" dirty="0">
                <a:latin typeface="Roboto" pitchFamily="34" charset="0"/>
                <a:ea typeface="Roboto" pitchFamily="34" charset="-122"/>
                <a:cs typeface="Roboto" pitchFamily="34" charset="-120"/>
              </a:rPr>
              <a:t>Algorithms: Intrusion Detection System (IDS), Machine Learning, Correlation Engine, Vulnerability Assessment, True Alarm, False Positive.</a:t>
            </a:r>
            <a:endParaRPr lang="en-US" sz="2000" dirty="0"/>
          </a:p>
        </p:txBody>
      </p:sp>
      <p:sp>
        <p:nvSpPr>
          <p:cNvPr id="4" name="Text 2"/>
          <p:cNvSpPr/>
          <p:nvPr/>
        </p:nvSpPr>
        <p:spPr>
          <a:xfrm>
            <a:off x="1156692" y="3088600"/>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u="sng" dirty="0">
                <a:latin typeface="Roboto" pitchFamily="34" charset="0"/>
                <a:ea typeface="Roboto" pitchFamily="34" charset="-122"/>
                <a:cs typeface="Roboto" pitchFamily="34" charset="-120"/>
                <a:hlinkClick r:id="rId3">
                  <a:extLst>
                    <a:ext uri="{A12FA001-AC4F-418D-AE19-62706E023703}">
                      <ahyp:hlinkClr xmlns:ahyp="http://schemas.microsoft.com/office/drawing/2018/hyperlinkcolor" val="tx"/>
                    </a:ext>
                  </a:extLst>
                </a:hlinkClick>
              </a:rPr>
              <a:t>Link 4</a:t>
            </a:r>
            <a:endParaRPr lang="en-US" sz="2000" dirty="0"/>
          </a:p>
        </p:txBody>
      </p:sp>
      <p:sp>
        <p:nvSpPr>
          <p:cNvPr id="5" name="Text 3"/>
          <p:cNvSpPr/>
          <p:nvPr/>
        </p:nvSpPr>
        <p:spPr>
          <a:xfrm>
            <a:off x="1156692" y="3530798"/>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b="1" dirty="0">
                <a:latin typeface="Roboto" pitchFamily="34" charset="0"/>
                <a:ea typeface="Roboto" pitchFamily="34" charset="-122"/>
                <a:cs typeface="Roboto" pitchFamily="34" charset="-120"/>
              </a:rPr>
              <a:t>Malek Barhoush</a:t>
            </a:r>
            <a:r>
              <a:rPr lang="en-US" sz="2000" dirty="0">
                <a:latin typeface="Roboto" pitchFamily="34" charset="0"/>
                <a:ea typeface="Roboto" pitchFamily="34" charset="-122"/>
                <a:cs typeface="Roboto" pitchFamily="34" charset="-120"/>
              </a:rPr>
              <a:t>: Network Intrusion Detection System: Machine Learning Approach</a:t>
            </a:r>
            <a:endParaRPr lang="en-US" sz="2000" dirty="0"/>
          </a:p>
        </p:txBody>
      </p:sp>
      <p:sp>
        <p:nvSpPr>
          <p:cNvPr id="6" name="Text 4"/>
          <p:cNvSpPr/>
          <p:nvPr/>
        </p:nvSpPr>
        <p:spPr>
          <a:xfrm>
            <a:off x="1156692" y="3972997"/>
            <a:ext cx="12679918" cy="725805"/>
          </a:xfrm>
          <a:prstGeom prst="rect">
            <a:avLst/>
          </a:prstGeom>
          <a:noFill/>
          <a:ln/>
        </p:spPr>
        <p:txBody>
          <a:bodyPr wrap="square" lIns="0" tIns="0" rIns="0" bIns="0" rtlCol="0" anchor="t"/>
          <a:lstStyle/>
          <a:p>
            <a:pPr marL="342900" indent="-342900" algn="l">
              <a:lnSpc>
                <a:spcPts val="2850"/>
              </a:lnSpc>
              <a:buSzPct val="100000"/>
              <a:buChar char="•"/>
            </a:pPr>
            <a:r>
              <a:rPr lang="en-US" sz="2000" dirty="0">
                <a:latin typeface="Roboto" pitchFamily="34" charset="0"/>
                <a:ea typeface="Roboto" pitchFamily="34" charset="-122"/>
                <a:cs typeface="Roboto" pitchFamily="34" charset="-120"/>
              </a:rPr>
              <a:t>Algorithms: supervised learning algorithms, including: artificial neural network (ANN), Bayesian statistics, Gaussian process regression, lazy learning, nearest neighbor algorithm, support vector machine (SVM).</a:t>
            </a:r>
            <a:endParaRPr lang="en-US" sz="2000" dirty="0"/>
          </a:p>
        </p:txBody>
      </p:sp>
      <p:sp>
        <p:nvSpPr>
          <p:cNvPr id="7" name="Text 5"/>
          <p:cNvSpPr/>
          <p:nvPr/>
        </p:nvSpPr>
        <p:spPr>
          <a:xfrm>
            <a:off x="1156692" y="4778097"/>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u="sng" dirty="0">
                <a:latin typeface="Roboto" pitchFamily="34" charset="0"/>
                <a:ea typeface="Roboto" pitchFamily="34" charset="-122"/>
                <a:cs typeface="Roboto" pitchFamily="34" charset="-120"/>
                <a:hlinkClick r:id="rId4">
                  <a:extLst>
                    <a:ext uri="{A12FA001-AC4F-418D-AE19-62706E023703}">
                      <ahyp:hlinkClr xmlns:ahyp="http://schemas.microsoft.com/office/drawing/2018/hyperlinkcolor" val="tx"/>
                    </a:ext>
                  </a:extLst>
                </a:hlinkClick>
              </a:rPr>
              <a:t>Link 5</a:t>
            </a:r>
            <a:endParaRPr lang="en-US" sz="2000" dirty="0"/>
          </a:p>
        </p:txBody>
      </p:sp>
      <p:sp>
        <p:nvSpPr>
          <p:cNvPr id="8" name="Text 6"/>
          <p:cNvSpPr/>
          <p:nvPr/>
        </p:nvSpPr>
        <p:spPr>
          <a:xfrm>
            <a:off x="1156692" y="5220295"/>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b="1" dirty="0">
                <a:latin typeface="Roboto" pitchFamily="34" charset="0"/>
                <a:ea typeface="Roboto" pitchFamily="34" charset="-122"/>
                <a:cs typeface="Roboto" pitchFamily="34" charset="-120"/>
              </a:rPr>
              <a:t>Satish Kumar (2021)</a:t>
            </a:r>
            <a:r>
              <a:rPr lang="en-US" sz="2000" dirty="0">
                <a:latin typeface="Roboto" pitchFamily="34" charset="0"/>
                <a:ea typeface="Roboto" pitchFamily="34" charset="-122"/>
                <a:cs typeface="Roboto" pitchFamily="34" charset="-120"/>
              </a:rPr>
              <a:t>: Research Trends in Network-Based Intrusion Detection Systems: A Review</a:t>
            </a:r>
            <a:endParaRPr lang="en-US" sz="2000" dirty="0"/>
          </a:p>
        </p:txBody>
      </p:sp>
      <p:sp>
        <p:nvSpPr>
          <p:cNvPr id="9" name="Text 7"/>
          <p:cNvSpPr/>
          <p:nvPr/>
        </p:nvSpPr>
        <p:spPr>
          <a:xfrm>
            <a:off x="1156692" y="5662493"/>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dirty="0">
                <a:latin typeface="Roboto" pitchFamily="34" charset="0"/>
                <a:ea typeface="Roboto" pitchFamily="34" charset="-122"/>
                <a:cs typeface="Roboto" pitchFamily="34" charset="-120"/>
              </a:rPr>
              <a:t>Algorithms: Citation, Machine Learning, Bio-inspired, Intrusion Detection System, NIDS, Dataset.</a:t>
            </a:r>
            <a:endParaRPr lang="en-US" sz="2000" dirty="0"/>
          </a:p>
        </p:txBody>
      </p:sp>
      <p:sp>
        <p:nvSpPr>
          <p:cNvPr id="10" name="Text 8"/>
          <p:cNvSpPr/>
          <p:nvPr/>
        </p:nvSpPr>
        <p:spPr>
          <a:xfrm>
            <a:off x="1156692" y="6104692"/>
            <a:ext cx="12679918" cy="362903"/>
          </a:xfrm>
          <a:prstGeom prst="rect">
            <a:avLst/>
          </a:prstGeom>
          <a:noFill/>
          <a:ln/>
        </p:spPr>
        <p:txBody>
          <a:bodyPr wrap="none" lIns="0" tIns="0" rIns="0" bIns="0" rtlCol="0" anchor="t"/>
          <a:lstStyle/>
          <a:p>
            <a:pPr marL="342900" indent="-342900" algn="l">
              <a:lnSpc>
                <a:spcPts val="2850"/>
              </a:lnSpc>
              <a:buSzPct val="100000"/>
              <a:buChar char="•"/>
            </a:pPr>
            <a:r>
              <a:rPr lang="en-US" sz="2000" u="sng" dirty="0">
                <a:latin typeface="Roboto" pitchFamily="34" charset="0"/>
                <a:ea typeface="Roboto" pitchFamily="34" charset="-122"/>
                <a:cs typeface="Roboto" pitchFamily="34" charset="-120"/>
                <a:hlinkClick r:id="rId5">
                  <a:extLst>
                    <a:ext uri="{A12FA001-AC4F-418D-AE19-62706E023703}">
                      <ahyp:hlinkClr xmlns:ahyp="http://schemas.microsoft.com/office/drawing/2018/hyperlinkcolor" val="tx"/>
                    </a:ext>
                  </a:extLst>
                </a:hlinkClick>
              </a:rPr>
              <a:t>Link 6</a:t>
            </a:r>
            <a:endParaRPr lang="en-US" sz="2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3402449" y="4114800"/>
            <a:ext cx="7825502" cy="2113472"/>
          </a:xfrm>
          <a:prstGeom prst="rect">
            <a:avLst/>
          </a:prstGeom>
          <a:noFill/>
          <a:ln/>
        </p:spPr>
        <p:txBody>
          <a:bodyPr wrap="none" lIns="0" tIns="0" rIns="0" bIns="0" rtlCol="0" anchor="t"/>
          <a:lstStyle/>
          <a:p>
            <a:pPr marL="0" indent="0" algn="ctr">
              <a:lnSpc>
                <a:spcPts val="7700"/>
              </a:lnSpc>
              <a:buNone/>
            </a:pPr>
            <a:r>
              <a:rPr lang="en-US" sz="9600" b="1" dirty="0">
                <a:latin typeface="Roboto Slab" pitchFamily="34" charset="0"/>
                <a:ea typeface="Roboto Slab" pitchFamily="34" charset="-122"/>
                <a:cs typeface="Roboto Slab" pitchFamily="34" charset="-120"/>
              </a:rPr>
              <a:t>Thank</a:t>
            </a:r>
            <a:r>
              <a:rPr lang="en-US" sz="9600" b="1" dirty="0">
                <a:solidFill>
                  <a:srgbClr val="76B9FF"/>
                </a:solidFill>
                <a:latin typeface="Roboto Slab" pitchFamily="34" charset="0"/>
                <a:ea typeface="Roboto Slab" pitchFamily="34" charset="-122"/>
                <a:cs typeface="Roboto Slab" pitchFamily="34" charset="-120"/>
              </a:rPr>
              <a:t> </a:t>
            </a:r>
            <a:r>
              <a:rPr lang="en-US" sz="9600" b="1" dirty="0">
                <a:latin typeface="Roboto Slab" pitchFamily="34" charset="0"/>
                <a:ea typeface="Roboto Slab" pitchFamily="34" charset="-122"/>
                <a:cs typeface="Roboto Slab" pitchFamily="34" charset="-120"/>
              </a:rPr>
              <a:t>You</a:t>
            </a:r>
            <a:endParaRPr lang="en-US" sz="9600" dirty="0"/>
          </a:p>
        </p:txBody>
      </p:sp>
      <p:sp>
        <p:nvSpPr>
          <p:cNvPr id="3" name="Text 1"/>
          <p:cNvSpPr/>
          <p:nvPr/>
        </p:nvSpPr>
        <p:spPr>
          <a:xfrm>
            <a:off x="793790" y="4592479"/>
            <a:ext cx="13042821" cy="362903"/>
          </a:xfrm>
          <a:prstGeom prst="rect">
            <a:avLst/>
          </a:prstGeom>
          <a:noFill/>
          <a:ln/>
        </p:spPr>
        <p:txBody>
          <a:bodyPr wrap="none" lIns="0" tIns="0" rIns="0" bIns="0" rtlCol="0" anchor="t"/>
          <a:lstStyle/>
          <a:p>
            <a:pPr marL="0" indent="0">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EC9F7D-5900-BCF2-1F71-12F3CD9715E5}"/>
              </a:ext>
            </a:extLst>
          </p:cNvPr>
          <p:cNvSpPr txBox="1"/>
          <p:nvPr/>
        </p:nvSpPr>
        <p:spPr>
          <a:xfrm>
            <a:off x="1376979" y="623944"/>
            <a:ext cx="6067313" cy="1138773"/>
          </a:xfrm>
          <a:prstGeom prst="rect">
            <a:avLst/>
          </a:prstGeom>
          <a:noFill/>
        </p:spPr>
        <p:txBody>
          <a:bodyPr wrap="square" rtlCol="0">
            <a:spAutoFit/>
          </a:bodyPr>
          <a:lstStyle/>
          <a:p>
            <a:r>
              <a:rPr lang="en-IN" sz="4800" dirty="0">
                <a:latin typeface="Roboto" panose="02000000000000000000" pitchFamily="2" charset="0"/>
                <a:ea typeface="Roboto" panose="02000000000000000000" pitchFamily="2" charset="0"/>
                <a:cs typeface="Roboto" panose="02000000000000000000" pitchFamily="2" charset="0"/>
              </a:rPr>
              <a:t>Project Team</a:t>
            </a:r>
          </a:p>
          <a:p>
            <a:endParaRPr lang="en-IN" sz="2000" dirty="0"/>
          </a:p>
        </p:txBody>
      </p:sp>
      <p:sp>
        <p:nvSpPr>
          <p:cNvPr id="4" name="TextBox 3">
            <a:extLst>
              <a:ext uri="{FF2B5EF4-FFF2-40B4-BE49-F238E27FC236}">
                <a16:creationId xmlns:a16="http://schemas.microsoft.com/office/drawing/2014/main" id="{A63ED80C-A78A-148E-6877-EDF82F28BF7D}"/>
              </a:ext>
            </a:extLst>
          </p:cNvPr>
          <p:cNvSpPr txBox="1"/>
          <p:nvPr/>
        </p:nvSpPr>
        <p:spPr>
          <a:xfrm>
            <a:off x="1376979" y="1872766"/>
            <a:ext cx="7315200" cy="3108543"/>
          </a:xfrm>
          <a:prstGeom prst="rect">
            <a:avLst/>
          </a:prstGeom>
          <a:noFill/>
        </p:spPr>
        <p:txBody>
          <a:bodyPr wrap="square">
            <a:spAutoFit/>
          </a:bodyPr>
          <a:lstStyle/>
          <a:p>
            <a:r>
              <a:rPr lang="en-IN" sz="2800" dirty="0">
                <a:latin typeface="DM Sans" pitchFamily="2" charset="0"/>
              </a:rPr>
              <a:t>Somu Anusha-21981A4652</a:t>
            </a:r>
          </a:p>
          <a:p>
            <a:endParaRPr lang="en-IN" sz="2800" dirty="0">
              <a:latin typeface="DM Sans" pitchFamily="2" charset="0"/>
            </a:endParaRPr>
          </a:p>
          <a:p>
            <a:r>
              <a:rPr lang="en-IN" sz="2800" dirty="0">
                <a:latin typeface="DM Sans" pitchFamily="2" charset="0"/>
              </a:rPr>
              <a:t>Moningi Satish Kumar-21981A4637</a:t>
            </a:r>
          </a:p>
          <a:p>
            <a:endParaRPr lang="en-IN" sz="2800" dirty="0">
              <a:latin typeface="DM Sans" pitchFamily="2" charset="0"/>
            </a:endParaRPr>
          </a:p>
          <a:p>
            <a:r>
              <a:rPr lang="en-IN" sz="2800" dirty="0" err="1">
                <a:latin typeface="DM Sans" pitchFamily="2" charset="0"/>
              </a:rPr>
              <a:t>Dasari</a:t>
            </a:r>
            <a:r>
              <a:rPr lang="en-IN" sz="2800" dirty="0">
                <a:latin typeface="DM Sans" pitchFamily="2" charset="0"/>
              </a:rPr>
              <a:t> Vinayak Aditya-21981A4615</a:t>
            </a:r>
          </a:p>
          <a:p>
            <a:endParaRPr lang="en-IN" sz="2800" dirty="0">
              <a:latin typeface="DM Sans" pitchFamily="2" charset="0"/>
            </a:endParaRPr>
          </a:p>
          <a:p>
            <a:r>
              <a:rPr lang="en-IN" sz="2800" dirty="0" err="1">
                <a:latin typeface="DM Sans" pitchFamily="2" charset="0"/>
              </a:rPr>
              <a:t>Uppada</a:t>
            </a:r>
            <a:r>
              <a:rPr lang="en-IN" sz="2800" dirty="0">
                <a:latin typeface="DM Sans" pitchFamily="2" charset="0"/>
              </a:rPr>
              <a:t> Praveen Kumar-22985A4606</a:t>
            </a:r>
          </a:p>
        </p:txBody>
      </p:sp>
      <p:sp>
        <p:nvSpPr>
          <p:cNvPr id="6" name="TextBox 5">
            <a:extLst>
              <a:ext uri="{FF2B5EF4-FFF2-40B4-BE49-F238E27FC236}">
                <a16:creationId xmlns:a16="http://schemas.microsoft.com/office/drawing/2014/main" id="{0E8D4733-171E-6679-C418-0C3C64C3BCAB}"/>
              </a:ext>
            </a:extLst>
          </p:cNvPr>
          <p:cNvSpPr txBox="1"/>
          <p:nvPr/>
        </p:nvSpPr>
        <p:spPr>
          <a:xfrm>
            <a:off x="1376979" y="5576054"/>
            <a:ext cx="12070080" cy="584775"/>
          </a:xfrm>
          <a:prstGeom prst="rect">
            <a:avLst/>
          </a:prstGeom>
          <a:noFill/>
        </p:spPr>
        <p:txBody>
          <a:bodyPr wrap="square">
            <a:spAutoFit/>
          </a:bodyPr>
          <a:lstStyle/>
          <a:p>
            <a:r>
              <a:rPr lang="en-IN" sz="3200" dirty="0">
                <a:latin typeface="DM Sans" pitchFamily="2" charset="0"/>
              </a:rPr>
              <a:t>Under the esteemed guidance of Mrs. </a:t>
            </a:r>
            <a:r>
              <a:rPr lang="en-IN" sz="3200" dirty="0" err="1">
                <a:latin typeface="DM Sans" pitchFamily="2" charset="0"/>
              </a:rPr>
              <a:t>P.Sowjanya</a:t>
            </a:r>
            <a:r>
              <a:rPr lang="en-IN" sz="3200" dirty="0">
                <a:latin typeface="DM Sans" pitchFamily="2" charset="0"/>
              </a:rPr>
              <a:t> Madam</a:t>
            </a:r>
          </a:p>
        </p:txBody>
      </p:sp>
    </p:spTree>
    <p:extLst>
      <p:ext uri="{BB962C8B-B14F-4D97-AF65-F5344CB8AC3E}">
        <p14:creationId xmlns:p14="http://schemas.microsoft.com/office/powerpoint/2010/main" val="1285341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5174" y="559475"/>
            <a:ext cx="4777621" cy="597218"/>
          </a:xfrm>
          <a:prstGeom prst="rect">
            <a:avLst/>
          </a:prstGeom>
          <a:noFill/>
          <a:ln/>
        </p:spPr>
        <p:txBody>
          <a:bodyPr wrap="none" lIns="0" tIns="0" rIns="0" bIns="0" rtlCol="0" anchor="t"/>
          <a:lstStyle/>
          <a:p>
            <a:pPr marL="0" indent="0">
              <a:lnSpc>
                <a:spcPts val="4700"/>
              </a:lnSpc>
              <a:buNone/>
            </a:pPr>
            <a:r>
              <a:rPr lang="en-US" sz="3750" dirty="0">
                <a:latin typeface="Roboto Slab" pitchFamily="34" charset="0"/>
                <a:ea typeface="Roboto Slab" pitchFamily="34" charset="-122"/>
                <a:cs typeface="Roboto Slab" pitchFamily="34" charset="-120"/>
              </a:rPr>
              <a:t>Abstract Overview</a:t>
            </a:r>
            <a:endParaRPr lang="en-US" sz="3750" dirty="0"/>
          </a:p>
        </p:txBody>
      </p:sp>
      <p:pic>
        <p:nvPicPr>
          <p:cNvPr id="4" name="Image 1" descr="preencoded.png"/>
          <p:cNvPicPr>
            <a:picLocks noChangeAspect="1"/>
          </p:cNvPicPr>
          <p:nvPr/>
        </p:nvPicPr>
        <p:blipFill>
          <a:blip r:embed="rId4"/>
          <a:stretch>
            <a:fillRect/>
          </a:stretch>
        </p:blipFill>
        <p:spPr>
          <a:xfrm>
            <a:off x="6155174" y="1443276"/>
            <a:ext cx="477679" cy="477679"/>
          </a:xfrm>
          <a:prstGeom prst="rect">
            <a:avLst/>
          </a:prstGeom>
        </p:spPr>
      </p:pic>
      <p:sp>
        <p:nvSpPr>
          <p:cNvPr id="5" name="Text 1"/>
          <p:cNvSpPr/>
          <p:nvPr/>
        </p:nvSpPr>
        <p:spPr>
          <a:xfrm>
            <a:off x="6155174" y="2112050"/>
            <a:ext cx="2388751" cy="298490"/>
          </a:xfrm>
          <a:prstGeom prst="rect">
            <a:avLst/>
          </a:prstGeom>
          <a:noFill/>
          <a:ln/>
        </p:spPr>
        <p:txBody>
          <a:bodyPr wrap="none" lIns="0" tIns="0" rIns="0" bIns="0" rtlCol="0" anchor="t"/>
          <a:lstStyle/>
          <a:p>
            <a:pPr marL="0" indent="0" algn="l">
              <a:lnSpc>
                <a:spcPts val="2350"/>
              </a:lnSpc>
              <a:buNone/>
            </a:pPr>
            <a:r>
              <a:rPr lang="en-US" sz="1850" b="1" dirty="0">
                <a:latin typeface="Roboto Slab" pitchFamily="34" charset="0"/>
                <a:ea typeface="Roboto Slab" pitchFamily="34" charset="-122"/>
                <a:cs typeface="Roboto Slab" pitchFamily="34" charset="-120"/>
              </a:rPr>
              <a:t>Network Monitoring</a:t>
            </a:r>
            <a:endParaRPr lang="en-US" sz="1850" b="1" dirty="0"/>
          </a:p>
        </p:txBody>
      </p:sp>
      <p:sp>
        <p:nvSpPr>
          <p:cNvPr id="6" name="Text 2"/>
          <p:cNvSpPr/>
          <p:nvPr/>
        </p:nvSpPr>
        <p:spPr>
          <a:xfrm>
            <a:off x="6155174" y="2525197"/>
            <a:ext cx="7806452" cy="611505"/>
          </a:xfrm>
          <a:prstGeom prst="rect">
            <a:avLst/>
          </a:prstGeom>
          <a:noFill/>
          <a:ln/>
        </p:spPr>
        <p:txBody>
          <a:bodyPr wrap="square" lIns="0" tIns="0" rIns="0" bIns="0" rtlCol="0" anchor="t"/>
          <a:lstStyle/>
          <a:p>
            <a:pPr marL="0" indent="0" algn="l">
              <a:lnSpc>
                <a:spcPts val="2400"/>
              </a:lnSpc>
              <a:buNone/>
            </a:pPr>
            <a:r>
              <a:rPr lang="en-US" sz="1500" dirty="0">
                <a:latin typeface="Roboto" pitchFamily="34" charset="0"/>
                <a:ea typeface="Roboto" pitchFamily="34" charset="-122"/>
                <a:cs typeface="Roboto" pitchFamily="34" charset="-120"/>
              </a:rPr>
              <a:t>The Intrusion Detection System (IDS) continuously monitors network traffic to identify any suspicious or anomalous activities that could indicate a potential security breach</a:t>
            </a:r>
            <a:r>
              <a:rPr lang="en-US" sz="1500" dirty="0">
                <a:solidFill>
                  <a:srgbClr val="D6E5EF"/>
                </a:solidFill>
                <a:latin typeface="Roboto" pitchFamily="34" charset="0"/>
                <a:ea typeface="Roboto" pitchFamily="34" charset="-122"/>
                <a:cs typeface="Roboto" pitchFamily="34" charset="-120"/>
              </a:rPr>
              <a:t>.</a:t>
            </a:r>
            <a:endParaRPr lang="en-US" sz="1500" dirty="0"/>
          </a:p>
        </p:txBody>
      </p:sp>
      <p:pic>
        <p:nvPicPr>
          <p:cNvPr id="7" name="Image 2" descr="preencoded.png"/>
          <p:cNvPicPr>
            <a:picLocks noChangeAspect="1"/>
          </p:cNvPicPr>
          <p:nvPr/>
        </p:nvPicPr>
        <p:blipFill>
          <a:blip r:embed="rId5"/>
          <a:stretch>
            <a:fillRect/>
          </a:stretch>
        </p:blipFill>
        <p:spPr>
          <a:xfrm>
            <a:off x="6155174" y="3709988"/>
            <a:ext cx="477679" cy="477679"/>
          </a:xfrm>
          <a:prstGeom prst="rect">
            <a:avLst/>
          </a:prstGeom>
        </p:spPr>
      </p:pic>
      <p:sp>
        <p:nvSpPr>
          <p:cNvPr id="8" name="Text 3"/>
          <p:cNvSpPr/>
          <p:nvPr/>
        </p:nvSpPr>
        <p:spPr>
          <a:xfrm>
            <a:off x="6155174" y="4378762"/>
            <a:ext cx="2388751" cy="298490"/>
          </a:xfrm>
          <a:prstGeom prst="rect">
            <a:avLst/>
          </a:prstGeom>
          <a:noFill/>
          <a:ln/>
        </p:spPr>
        <p:txBody>
          <a:bodyPr wrap="none" lIns="0" tIns="0" rIns="0" bIns="0" rtlCol="0" anchor="t"/>
          <a:lstStyle/>
          <a:p>
            <a:pPr marL="0" indent="0" algn="l">
              <a:lnSpc>
                <a:spcPts val="2350"/>
              </a:lnSpc>
              <a:buNone/>
            </a:pPr>
            <a:r>
              <a:rPr lang="en-US" sz="1850" b="1" dirty="0">
                <a:latin typeface="Roboto Slab" pitchFamily="34" charset="0"/>
                <a:ea typeface="Roboto Slab" pitchFamily="34" charset="-122"/>
                <a:cs typeface="Roboto Slab" pitchFamily="34" charset="-120"/>
              </a:rPr>
              <a:t>Machine Learning</a:t>
            </a:r>
            <a:endParaRPr lang="en-US" sz="1850" b="1" dirty="0"/>
          </a:p>
        </p:txBody>
      </p:sp>
      <p:sp>
        <p:nvSpPr>
          <p:cNvPr id="9" name="Text 4"/>
          <p:cNvSpPr/>
          <p:nvPr/>
        </p:nvSpPr>
        <p:spPr>
          <a:xfrm>
            <a:off x="6155174" y="4791908"/>
            <a:ext cx="7806452" cy="611505"/>
          </a:xfrm>
          <a:prstGeom prst="rect">
            <a:avLst/>
          </a:prstGeom>
          <a:noFill/>
          <a:ln/>
        </p:spPr>
        <p:txBody>
          <a:bodyPr wrap="square" lIns="0" tIns="0" rIns="0" bIns="0" rtlCol="0" anchor="t"/>
          <a:lstStyle/>
          <a:p>
            <a:pPr marL="0" indent="0" algn="l">
              <a:lnSpc>
                <a:spcPts val="2400"/>
              </a:lnSpc>
              <a:buNone/>
            </a:pPr>
            <a:r>
              <a:rPr lang="en-US" sz="1500" dirty="0">
                <a:latin typeface="Roboto" pitchFamily="34" charset="0"/>
                <a:ea typeface="Roboto" pitchFamily="34" charset="-122"/>
                <a:cs typeface="Roboto" pitchFamily="34" charset="-120"/>
              </a:rPr>
              <a:t>Advanced machine learning and deep learning techniques are employed to enhance the accuracy and responsiveness of the IDS in detecting complex network intrusions.</a:t>
            </a:r>
            <a:endParaRPr lang="en-US" sz="1500" dirty="0"/>
          </a:p>
        </p:txBody>
      </p:sp>
      <p:pic>
        <p:nvPicPr>
          <p:cNvPr id="10" name="Image 3" descr="preencoded.png"/>
          <p:cNvPicPr>
            <a:picLocks noChangeAspect="1"/>
          </p:cNvPicPr>
          <p:nvPr/>
        </p:nvPicPr>
        <p:blipFill>
          <a:blip r:embed="rId6"/>
          <a:stretch>
            <a:fillRect/>
          </a:stretch>
        </p:blipFill>
        <p:spPr>
          <a:xfrm>
            <a:off x="6155174" y="5976699"/>
            <a:ext cx="477679" cy="477679"/>
          </a:xfrm>
          <a:prstGeom prst="rect">
            <a:avLst/>
          </a:prstGeom>
        </p:spPr>
      </p:pic>
      <p:sp>
        <p:nvSpPr>
          <p:cNvPr id="11" name="Text 5"/>
          <p:cNvSpPr/>
          <p:nvPr/>
        </p:nvSpPr>
        <p:spPr>
          <a:xfrm>
            <a:off x="6155174" y="6645473"/>
            <a:ext cx="2388751" cy="298490"/>
          </a:xfrm>
          <a:prstGeom prst="rect">
            <a:avLst/>
          </a:prstGeom>
          <a:noFill/>
          <a:ln/>
        </p:spPr>
        <p:txBody>
          <a:bodyPr wrap="none" lIns="0" tIns="0" rIns="0" bIns="0" rtlCol="0" anchor="t"/>
          <a:lstStyle/>
          <a:p>
            <a:pPr marL="0" indent="0" algn="l">
              <a:lnSpc>
                <a:spcPts val="2350"/>
              </a:lnSpc>
              <a:buNone/>
            </a:pPr>
            <a:r>
              <a:rPr lang="en-US" sz="1850" dirty="0">
                <a:latin typeface="Roboto Slab" pitchFamily="34" charset="0"/>
                <a:ea typeface="Roboto Slab" pitchFamily="34" charset="-122"/>
                <a:cs typeface="Roboto Slab" pitchFamily="34" charset="-120"/>
              </a:rPr>
              <a:t>Improved Security</a:t>
            </a:r>
            <a:endParaRPr lang="en-US" sz="1850" dirty="0"/>
          </a:p>
        </p:txBody>
      </p:sp>
      <p:sp>
        <p:nvSpPr>
          <p:cNvPr id="12" name="Text 6"/>
          <p:cNvSpPr/>
          <p:nvPr/>
        </p:nvSpPr>
        <p:spPr>
          <a:xfrm>
            <a:off x="6155174" y="7058620"/>
            <a:ext cx="7806452" cy="611505"/>
          </a:xfrm>
          <a:prstGeom prst="rect">
            <a:avLst/>
          </a:prstGeom>
          <a:noFill/>
          <a:ln/>
        </p:spPr>
        <p:txBody>
          <a:bodyPr wrap="square" lIns="0" tIns="0" rIns="0" bIns="0" rtlCol="0" anchor="t"/>
          <a:lstStyle/>
          <a:p>
            <a:pPr marL="0" indent="0" algn="l">
              <a:lnSpc>
                <a:spcPts val="2400"/>
              </a:lnSpc>
              <a:buNone/>
            </a:pPr>
            <a:r>
              <a:rPr lang="en-US" sz="1500" dirty="0">
                <a:latin typeface="Roboto" pitchFamily="34" charset="0"/>
                <a:ea typeface="Roboto" pitchFamily="34" charset="-122"/>
                <a:cs typeface="Roboto" pitchFamily="34" charset="-120"/>
              </a:rPr>
              <a:t>The goal is to develop a robust IDS that can effectively protect networks, especially in challenging environments like IoT and wireless networks, from various cyber threats.</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85443" y="647224"/>
            <a:ext cx="6757511" cy="844748"/>
          </a:xfrm>
          <a:prstGeom prst="rect">
            <a:avLst/>
          </a:prstGeom>
          <a:noFill/>
          <a:ln/>
        </p:spPr>
        <p:txBody>
          <a:bodyPr wrap="none" lIns="0" tIns="0" rIns="0" bIns="0" rtlCol="0" anchor="t"/>
          <a:lstStyle/>
          <a:p>
            <a:pPr marL="0" indent="0">
              <a:lnSpc>
                <a:spcPts val="6650"/>
              </a:lnSpc>
              <a:buNone/>
            </a:pPr>
            <a:r>
              <a:rPr lang="en-US" sz="5300" b="1" dirty="0">
                <a:latin typeface="Roboto Slab" pitchFamily="34" charset="0"/>
                <a:ea typeface="Roboto Slab" pitchFamily="34" charset="-122"/>
                <a:cs typeface="Roboto Slab" pitchFamily="34" charset="-120"/>
              </a:rPr>
              <a:t>Literature Survey</a:t>
            </a:r>
            <a:endParaRPr lang="en-US" sz="5300" dirty="0"/>
          </a:p>
        </p:txBody>
      </p:sp>
      <p:sp>
        <p:nvSpPr>
          <p:cNvPr id="3" name="Shape 1"/>
          <p:cNvSpPr/>
          <p:nvPr/>
        </p:nvSpPr>
        <p:spPr>
          <a:xfrm>
            <a:off x="685443" y="1785699"/>
            <a:ext cx="13259514" cy="578882"/>
          </a:xfrm>
          <a:prstGeom prst="roundRect">
            <a:avLst>
              <a:gd name="adj" fmla="val 5075"/>
            </a:avLst>
          </a:prstGeom>
          <a:noFill/>
          <a:ln w="7620">
            <a:solidFill>
              <a:srgbClr val="FFFFFF">
                <a:alpha val="24000"/>
              </a:srgbClr>
            </a:solidFill>
            <a:prstDash val="solid"/>
          </a:ln>
        </p:spPr>
      </p:sp>
      <p:sp>
        <p:nvSpPr>
          <p:cNvPr id="4" name="Shape 2"/>
          <p:cNvSpPr/>
          <p:nvPr/>
        </p:nvSpPr>
        <p:spPr>
          <a:xfrm>
            <a:off x="700683" y="1841911"/>
            <a:ext cx="13244274" cy="563642"/>
          </a:xfrm>
          <a:prstGeom prst="rect">
            <a:avLst/>
          </a:prstGeom>
          <a:solidFill>
            <a:schemeClr val="tx1">
              <a:alpha val="4000"/>
            </a:schemeClr>
          </a:solidFill>
          <a:ln/>
        </p:spPr>
        <p:txBody>
          <a:bodyPr/>
          <a:lstStyle/>
          <a:p>
            <a:endParaRPr lang="en-IN" dirty="0"/>
          </a:p>
        </p:txBody>
      </p:sp>
      <p:sp>
        <p:nvSpPr>
          <p:cNvPr id="5" name="Text 3"/>
          <p:cNvSpPr/>
          <p:nvPr/>
        </p:nvSpPr>
        <p:spPr>
          <a:xfrm>
            <a:off x="889397" y="1918454"/>
            <a:ext cx="1217533"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SL Number</a:t>
            </a:r>
            <a:endParaRPr lang="en-US" sz="1500" dirty="0"/>
          </a:p>
        </p:txBody>
      </p:sp>
      <p:sp>
        <p:nvSpPr>
          <p:cNvPr id="6" name="Text 4"/>
          <p:cNvSpPr/>
          <p:nvPr/>
        </p:nvSpPr>
        <p:spPr>
          <a:xfrm>
            <a:off x="2506266" y="1918454"/>
            <a:ext cx="1630918" cy="313373"/>
          </a:xfrm>
          <a:prstGeom prst="rect">
            <a:avLst/>
          </a:prstGeom>
          <a:noFill/>
          <a:ln>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Author</a:t>
            </a:r>
            <a:endParaRPr lang="en-US" sz="1500" dirty="0"/>
          </a:p>
        </p:txBody>
      </p:sp>
      <p:sp>
        <p:nvSpPr>
          <p:cNvPr id="7" name="Text 5"/>
          <p:cNvSpPr/>
          <p:nvPr/>
        </p:nvSpPr>
        <p:spPr>
          <a:xfrm>
            <a:off x="4536519" y="1918454"/>
            <a:ext cx="924997"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Year</a:t>
            </a:r>
            <a:endParaRPr lang="en-US" sz="1500" dirty="0"/>
          </a:p>
        </p:txBody>
      </p:sp>
      <p:sp>
        <p:nvSpPr>
          <p:cNvPr id="8" name="Text 6"/>
          <p:cNvSpPr/>
          <p:nvPr/>
        </p:nvSpPr>
        <p:spPr>
          <a:xfrm>
            <a:off x="5860852" y="1918454"/>
            <a:ext cx="2359343"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Title</a:t>
            </a:r>
            <a:endParaRPr lang="en-US" sz="1500" dirty="0"/>
          </a:p>
        </p:txBody>
      </p:sp>
      <p:sp>
        <p:nvSpPr>
          <p:cNvPr id="9" name="Text 7"/>
          <p:cNvSpPr/>
          <p:nvPr/>
        </p:nvSpPr>
        <p:spPr>
          <a:xfrm>
            <a:off x="8619530" y="1918454"/>
            <a:ext cx="3154085"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Algorithms</a:t>
            </a:r>
            <a:endParaRPr lang="en-US" sz="1500" dirty="0"/>
          </a:p>
        </p:txBody>
      </p:sp>
      <p:sp>
        <p:nvSpPr>
          <p:cNvPr id="10" name="Text 8"/>
          <p:cNvSpPr/>
          <p:nvPr/>
        </p:nvSpPr>
        <p:spPr>
          <a:xfrm>
            <a:off x="12172950" y="1918454"/>
            <a:ext cx="1568529"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Link</a:t>
            </a:r>
            <a:endParaRPr lang="en-US" sz="1500" dirty="0"/>
          </a:p>
        </p:txBody>
      </p:sp>
      <p:sp>
        <p:nvSpPr>
          <p:cNvPr id="11" name="Shape 9"/>
          <p:cNvSpPr/>
          <p:nvPr/>
        </p:nvSpPr>
        <p:spPr>
          <a:xfrm>
            <a:off x="685443" y="2584847"/>
            <a:ext cx="13259514" cy="2145744"/>
          </a:xfrm>
          <a:prstGeom prst="roundRect">
            <a:avLst>
              <a:gd name="adj" fmla="val 1369"/>
            </a:avLst>
          </a:prstGeom>
          <a:noFill/>
          <a:ln w="7620">
            <a:solidFill>
              <a:srgbClr val="FFFFFF">
                <a:alpha val="24000"/>
              </a:srgbClr>
            </a:solidFill>
            <a:prstDash val="solid"/>
          </a:ln>
        </p:spPr>
      </p:sp>
      <p:sp>
        <p:nvSpPr>
          <p:cNvPr id="12" name="Shape 10"/>
          <p:cNvSpPr/>
          <p:nvPr/>
        </p:nvSpPr>
        <p:spPr>
          <a:xfrm>
            <a:off x="693063" y="2592467"/>
            <a:ext cx="13244274" cy="2130504"/>
          </a:xfrm>
          <a:prstGeom prst="rect">
            <a:avLst/>
          </a:prstGeom>
          <a:solidFill>
            <a:srgbClr val="FFFFFF">
              <a:alpha val="4000"/>
            </a:srgbClr>
          </a:solidFill>
          <a:ln/>
        </p:spPr>
      </p:sp>
      <p:sp>
        <p:nvSpPr>
          <p:cNvPr id="13" name="Text 11"/>
          <p:cNvSpPr/>
          <p:nvPr/>
        </p:nvSpPr>
        <p:spPr>
          <a:xfrm>
            <a:off x="889278" y="2717602"/>
            <a:ext cx="1234797"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1</a:t>
            </a:r>
            <a:endParaRPr lang="en-US" sz="1500" dirty="0"/>
          </a:p>
        </p:txBody>
      </p:sp>
      <p:sp>
        <p:nvSpPr>
          <p:cNvPr id="14" name="Text 12"/>
          <p:cNvSpPr/>
          <p:nvPr/>
        </p:nvSpPr>
        <p:spPr>
          <a:xfrm>
            <a:off x="2523411" y="2717602"/>
            <a:ext cx="1641515"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ZAHEDI AZAM</a:t>
            </a:r>
            <a:endParaRPr lang="en-US" sz="1500" dirty="0"/>
          </a:p>
        </p:txBody>
      </p:sp>
      <p:sp>
        <p:nvSpPr>
          <p:cNvPr id="15" name="Text 13"/>
          <p:cNvSpPr/>
          <p:nvPr/>
        </p:nvSpPr>
        <p:spPr>
          <a:xfrm>
            <a:off x="4564261" y="2717602"/>
            <a:ext cx="968693"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2023</a:t>
            </a:r>
            <a:endParaRPr lang="en-US" sz="1500" dirty="0"/>
          </a:p>
        </p:txBody>
      </p:sp>
      <p:sp>
        <p:nvSpPr>
          <p:cNvPr id="16" name="Text 14"/>
          <p:cNvSpPr/>
          <p:nvPr/>
        </p:nvSpPr>
        <p:spPr>
          <a:xfrm>
            <a:off x="5932289" y="2717602"/>
            <a:ext cx="2335530" cy="1880235"/>
          </a:xfrm>
          <a:prstGeom prst="rect">
            <a:avLst/>
          </a:prstGeom>
          <a:noFill/>
          <a:ln/>
        </p:spPr>
        <p:txBody>
          <a:bodyPr wrap="squar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Comparative Analysis of Intrusion Detection Systems and Machine Learning-Based Model Analysis Through Decision Tree</a:t>
            </a:r>
            <a:endParaRPr lang="en-US" sz="1500" dirty="0"/>
          </a:p>
        </p:txBody>
      </p:sp>
      <p:sp>
        <p:nvSpPr>
          <p:cNvPr id="17" name="Text 15"/>
          <p:cNvSpPr/>
          <p:nvPr/>
        </p:nvSpPr>
        <p:spPr>
          <a:xfrm>
            <a:off x="8667155" y="2717602"/>
            <a:ext cx="3207068" cy="1253490"/>
          </a:xfrm>
          <a:prstGeom prst="rect">
            <a:avLst/>
          </a:prstGeom>
          <a:noFill/>
          <a:ln/>
        </p:spPr>
        <p:txBody>
          <a:bodyPr wrap="squar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Intrusion detection system, machine learning, inductive learning, DDoS attacks, decision tree, supervised and unsupervised learning.</a:t>
            </a:r>
            <a:endParaRPr lang="en-US" sz="1500" dirty="0"/>
          </a:p>
        </p:txBody>
      </p:sp>
      <p:sp>
        <p:nvSpPr>
          <p:cNvPr id="18" name="Text 16"/>
          <p:cNvSpPr/>
          <p:nvPr/>
        </p:nvSpPr>
        <p:spPr>
          <a:xfrm>
            <a:off x="12273558" y="2717602"/>
            <a:ext cx="1467922" cy="313373"/>
          </a:xfrm>
          <a:prstGeom prst="rect">
            <a:avLst/>
          </a:prstGeom>
          <a:noFill/>
          <a:ln/>
        </p:spPr>
        <p:txBody>
          <a:bodyPr wrap="none" lIns="0" tIns="0" rIns="0" bIns="0" rtlCol="0" anchor="t"/>
          <a:lstStyle/>
          <a:p>
            <a:pPr marL="0" indent="0">
              <a:lnSpc>
                <a:spcPts val="2450"/>
              </a:lnSpc>
              <a:buNone/>
            </a:pPr>
            <a:r>
              <a:rPr lang="en-US" sz="1500" u="sng" dirty="0">
                <a:latin typeface="Roboto" pitchFamily="34" charset="0"/>
                <a:ea typeface="Roboto" pitchFamily="34" charset="-122"/>
                <a:cs typeface="Roboto" pitchFamily="34" charset="-120"/>
                <a:hlinkClick r:id="rId3">
                  <a:extLst>
                    <a:ext uri="{A12FA001-AC4F-418D-AE19-62706E023703}">
                      <ahyp:hlinkClr xmlns:ahyp="http://schemas.microsoft.com/office/drawing/2018/hyperlinkcolor" val="tx"/>
                    </a:ext>
                  </a:extLst>
                </a:hlinkClick>
              </a:rPr>
              <a:t>Link 1</a:t>
            </a:r>
            <a:endParaRPr lang="en-US" sz="1500" dirty="0"/>
          </a:p>
        </p:txBody>
      </p:sp>
      <p:sp>
        <p:nvSpPr>
          <p:cNvPr id="19" name="Shape 17"/>
          <p:cNvSpPr/>
          <p:nvPr/>
        </p:nvSpPr>
        <p:spPr>
          <a:xfrm>
            <a:off x="685443" y="4950857"/>
            <a:ext cx="13259514" cy="1205627"/>
          </a:xfrm>
          <a:prstGeom prst="roundRect">
            <a:avLst>
              <a:gd name="adj" fmla="val 2437"/>
            </a:avLst>
          </a:prstGeom>
          <a:noFill/>
          <a:ln w="7620">
            <a:solidFill>
              <a:srgbClr val="FFFFFF">
                <a:alpha val="24000"/>
              </a:srgbClr>
            </a:solidFill>
            <a:prstDash val="solid"/>
          </a:ln>
        </p:spPr>
      </p:sp>
      <p:sp>
        <p:nvSpPr>
          <p:cNvPr id="20" name="Shape 18"/>
          <p:cNvSpPr/>
          <p:nvPr/>
        </p:nvSpPr>
        <p:spPr>
          <a:xfrm>
            <a:off x="693063" y="4958477"/>
            <a:ext cx="13244274" cy="1190387"/>
          </a:xfrm>
          <a:prstGeom prst="rect">
            <a:avLst/>
          </a:prstGeom>
          <a:solidFill>
            <a:srgbClr val="FFFFFF">
              <a:alpha val="4000"/>
            </a:srgbClr>
          </a:solidFill>
          <a:ln/>
        </p:spPr>
      </p:sp>
      <p:sp>
        <p:nvSpPr>
          <p:cNvPr id="21" name="Text 19"/>
          <p:cNvSpPr/>
          <p:nvPr/>
        </p:nvSpPr>
        <p:spPr>
          <a:xfrm>
            <a:off x="889278" y="5083612"/>
            <a:ext cx="1259919"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2</a:t>
            </a:r>
            <a:endParaRPr lang="en-US" sz="1500" dirty="0"/>
          </a:p>
        </p:txBody>
      </p:sp>
      <p:sp>
        <p:nvSpPr>
          <p:cNvPr id="22" name="Text 20"/>
          <p:cNvSpPr/>
          <p:nvPr/>
        </p:nvSpPr>
        <p:spPr>
          <a:xfrm>
            <a:off x="2548533" y="5083612"/>
            <a:ext cx="1660088"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Astha Tiwari</a:t>
            </a:r>
            <a:endParaRPr lang="en-US" sz="1500" dirty="0"/>
          </a:p>
        </p:txBody>
      </p:sp>
      <p:sp>
        <p:nvSpPr>
          <p:cNvPr id="23" name="Text 21"/>
          <p:cNvSpPr/>
          <p:nvPr/>
        </p:nvSpPr>
        <p:spPr>
          <a:xfrm>
            <a:off x="4607957" y="5083612"/>
            <a:ext cx="944880"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2022</a:t>
            </a:r>
            <a:endParaRPr lang="en-US" sz="1500" dirty="0"/>
          </a:p>
        </p:txBody>
      </p:sp>
      <p:sp>
        <p:nvSpPr>
          <p:cNvPr id="24" name="Text 22"/>
          <p:cNvSpPr/>
          <p:nvPr/>
        </p:nvSpPr>
        <p:spPr>
          <a:xfrm>
            <a:off x="5952173" y="5083612"/>
            <a:ext cx="2328982" cy="626745"/>
          </a:xfrm>
          <a:prstGeom prst="rect">
            <a:avLst/>
          </a:prstGeom>
          <a:noFill/>
          <a:ln/>
        </p:spPr>
        <p:txBody>
          <a:bodyPr wrap="squar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INTRUSION DETECTION SYSTEM</a:t>
            </a:r>
            <a:endParaRPr lang="en-US" sz="1500" dirty="0"/>
          </a:p>
        </p:txBody>
      </p:sp>
      <p:sp>
        <p:nvSpPr>
          <p:cNvPr id="25" name="Text 23"/>
          <p:cNvSpPr/>
          <p:nvPr/>
        </p:nvSpPr>
        <p:spPr>
          <a:xfrm>
            <a:off x="8680490" y="5083612"/>
            <a:ext cx="3136821" cy="940118"/>
          </a:xfrm>
          <a:prstGeom prst="rect">
            <a:avLst/>
          </a:prstGeom>
          <a:noFill/>
          <a:ln/>
        </p:spPr>
        <p:txBody>
          <a:bodyPr wrap="squar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JAVA, Intrusion Detection System, IDE, Tomcat Server, Anomaly based IDS , Signature based IDS etc</a:t>
            </a:r>
            <a:endParaRPr lang="en-US" sz="1500" dirty="0"/>
          </a:p>
        </p:txBody>
      </p:sp>
      <p:sp>
        <p:nvSpPr>
          <p:cNvPr id="26" name="Text 24"/>
          <p:cNvSpPr/>
          <p:nvPr/>
        </p:nvSpPr>
        <p:spPr>
          <a:xfrm>
            <a:off x="12216646" y="5083612"/>
            <a:ext cx="1524833" cy="313373"/>
          </a:xfrm>
          <a:prstGeom prst="rect">
            <a:avLst/>
          </a:prstGeom>
          <a:noFill/>
          <a:ln/>
        </p:spPr>
        <p:txBody>
          <a:bodyPr wrap="none" lIns="0" tIns="0" rIns="0" bIns="0" rtlCol="0" anchor="t"/>
          <a:lstStyle/>
          <a:p>
            <a:pPr marL="0" indent="0">
              <a:lnSpc>
                <a:spcPts val="2450"/>
              </a:lnSpc>
              <a:buNone/>
            </a:pPr>
            <a:r>
              <a:rPr lang="en-US" sz="1500" u="sng" dirty="0">
                <a:latin typeface="Roboto" pitchFamily="34" charset="0"/>
                <a:ea typeface="Roboto" pitchFamily="34" charset="-122"/>
                <a:cs typeface="Roboto" pitchFamily="34" charset="-120"/>
                <a:hlinkClick r:id="rId4">
                  <a:extLst>
                    <a:ext uri="{A12FA001-AC4F-418D-AE19-62706E023703}">
                      <ahyp:hlinkClr xmlns:ahyp="http://schemas.microsoft.com/office/drawing/2018/hyperlinkcolor" val="tx"/>
                    </a:ext>
                  </a:extLst>
                </a:hlinkClick>
              </a:rPr>
              <a:t>Link 2</a:t>
            </a:r>
            <a:endParaRPr lang="en-US" sz="1500" dirty="0"/>
          </a:p>
        </p:txBody>
      </p:sp>
      <p:sp>
        <p:nvSpPr>
          <p:cNvPr id="27" name="Shape 25"/>
          <p:cNvSpPr/>
          <p:nvPr/>
        </p:nvSpPr>
        <p:spPr>
          <a:xfrm>
            <a:off x="685443" y="6376749"/>
            <a:ext cx="13259514" cy="1205627"/>
          </a:xfrm>
          <a:prstGeom prst="roundRect">
            <a:avLst>
              <a:gd name="adj" fmla="val 2437"/>
            </a:avLst>
          </a:prstGeom>
          <a:noFill/>
          <a:ln w="7620">
            <a:solidFill>
              <a:srgbClr val="FFFFFF">
                <a:alpha val="24000"/>
              </a:srgbClr>
            </a:solidFill>
            <a:prstDash val="solid"/>
          </a:ln>
        </p:spPr>
      </p:sp>
      <p:sp>
        <p:nvSpPr>
          <p:cNvPr id="28" name="Shape 26"/>
          <p:cNvSpPr/>
          <p:nvPr/>
        </p:nvSpPr>
        <p:spPr>
          <a:xfrm>
            <a:off x="693063" y="6384369"/>
            <a:ext cx="13244274" cy="1190387"/>
          </a:xfrm>
          <a:prstGeom prst="rect">
            <a:avLst/>
          </a:prstGeom>
          <a:solidFill>
            <a:srgbClr val="FFFFFF">
              <a:alpha val="4000"/>
            </a:srgbClr>
          </a:solidFill>
          <a:ln/>
        </p:spPr>
      </p:sp>
      <p:sp>
        <p:nvSpPr>
          <p:cNvPr id="29" name="Text 27"/>
          <p:cNvSpPr/>
          <p:nvPr/>
        </p:nvSpPr>
        <p:spPr>
          <a:xfrm>
            <a:off x="889278" y="6509504"/>
            <a:ext cx="1271826"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3</a:t>
            </a:r>
            <a:endParaRPr lang="en-US" sz="1500" dirty="0"/>
          </a:p>
        </p:txBody>
      </p:sp>
      <p:sp>
        <p:nvSpPr>
          <p:cNvPr id="30" name="Text 28"/>
          <p:cNvSpPr/>
          <p:nvPr/>
        </p:nvSpPr>
        <p:spPr>
          <a:xfrm>
            <a:off x="2560439" y="6509504"/>
            <a:ext cx="1683901"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Nidhi Kumari</a:t>
            </a:r>
            <a:endParaRPr lang="en-US" sz="1500" dirty="0"/>
          </a:p>
        </p:txBody>
      </p:sp>
      <p:sp>
        <p:nvSpPr>
          <p:cNvPr id="31" name="Text 29"/>
          <p:cNvSpPr/>
          <p:nvPr/>
        </p:nvSpPr>
        <p:spPr>
          <a:xfrm>
            <a:off x="4643676" y="6509504"/>
            <a:ext cx="924997" cy="313373"/>
          </a:xfrm>
          <a:prstGeom prst="rect">
            <a:avLst/>
          </a:prstGeom>
          <a:noFill/>
          <a:ln/>
        </p:spPr>
        <p:txBody>
          <a:bodyPr wrap="non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2022</a:t>
            </a:r>
            <a:endParaRPr lang="en-US" sz="1500" dirty="0"/>
          </a:p>
        </p:txBody>
      </p:sp>
      <p:sp>
        <p:nvSpPr>
          <p:cNvPr id="32" name="Text 30"/>
          <p:cNvSpPr/>
          <p:nvPr/>
        </p:nvSpPr>
        <p:spPr>
          <a:xfrm>
            <a:off x="5968008" y="6509504"/>
            <a:ext cx="2323624" cy="940118"/>
          </a:xfrm>
          <a:prstGeom prst="rect">
            <a:avLst/>
          </a:prstGeom>
          <a:noFill/>
          <a:ln/>
        </p:spPr>
        <p:txBody>
          <a:bodyPr wrap="squar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Intrusion Detection System Using Machine Learning: An Overview</a:t>
            </a:r>
            <a:endParaRPr lang="en-US" sz="1500" dirty="0"/>
          </a:p>
        </p:txBody>
      </p:sp>
      <p:sp>
        <p:nvSpPr>
          <p:cNvPr id="33" name="Text 31"/>
          <p:cNvSpPr/>
          <p:nvPr/>
        </p:nvSpPr>
        <p:spPr>
          <a:xfrm>
            <a:off x="8690967" y="6509504"/>
            <a:ext cx="3131582" cy="626745"/>
          </a:xfrm>
          <a:prstGeom prst="rect">
            <a:avLst/>
          </a:prstGeom>
          <a:noFill/>
          <a:ln/>
        </p:spPr>
        <p:txBody>
          <a:bodyPr wrap="square" lIns="0" tIns="0" rIns="0" bIns="0" rtlCol="0" anchor="t"/>
          <a:lstStyle/>
          <a:p>
            <a:pPr marL="0" indent="0">
              <a:lnSpc>
                <a:spcPts val="2450"/>
              </a:lnSpc>
              <a:buNone/>
            </a:pPr>
            <a:r>
              <a:rPr lang="en-US" sz="1500" dirty="0">
                <a:latin typeface="Roboto" pitchFamily="34" charset="0"/>
                <a:ea typeface="Roboto" pitchFamily="34" charset="-122"/>
                <a:cs typeface="Roboto" pitchFamily="34" charset="-120"/>
              </a:rPr>
              <a:t>Intrusion detection, Security, Machine Learning, Data mining</a:t>
            </a:r>
            <a:endParaRPr lang="en-US" sz="1500" dirty="0"/>
          </a:p>
        </p:txBody>
      </p:sp>
      <p:sp>
        <p:nvSpPr>
          <p:cNvPr id="34" name="Text 32"/>
          <p:cNvSpPr/>
          <p:nvPr/>
        </p:nvSpPr>
        <p:spPr>
          <a:xfrm>
            <a:off x="12221885" y="6509504"/>
            <a:ext cx="1519595" cy="313373"/>
          </a:xfrm>
          <a:prstGeom prst="rect">
            <a:avLst/>
          </a:prstGeom>
          <a:noFill/>
          <a:ln/>
        </p:spPr>
        <p:txBody>
          <a:bodyPr wrap="none" lIns="0" tIns="0" rIns="0" bIns="0" rtlCol="0" anchor="t"/>
          <a:lstStyle/>
          <a:p>
            <a:pPr marL="0" indent="0">
              <a:lnSpc>
                <a:spcPts val="2450"/>
              </a:lnSpc>
              <a:buNone/>
            </a:pPr>
            <a:r>
              <a:rPr lang="en-US" sz="1500" u="sng" dirty="0">
                <a:latin typeface="Roboto" pitchFamily="34" charset="0"/>
                <a:ea typeface="Roboto" pitchFamily="34" charset="-122"/>
                <a:cs typeface="Roboto" pitchFamily="34" charset="-120"/>
                <a:hlinkClick r:id="rId5">
                  <a:extLst>
                    <a:ext uri="{A12FA001-AC4F-418D-AE19-62706E023703}">
                      <ahyp:hlinkClr xmlns:ahyp="http://schemas.microsoft.com/office/drawing/2018/hyperlinkcolor" val="tx"/>
                    </a:ext>
                  </a:extLst>
                </a:hlinkClick>
              </a:rPr>
              <a:t>Link 3</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739735" y="745808"/>
            <a:ext cx="13150929" cy="1974771"/>
          </a:xfrm>
          <a:prstGeom prst="roundRect">
            <a:avLst>
              <a:gd name="adj" fmla="val 1606"/>
            </a:avLst>
          </a:prstGeom>
          <a:noFill/>
          <a:ln w="7620">
            <a:solidFill>
              <a:srgbClr val="FFFFFF">
                <a:alpha val="24000"/>
              </a:srgbClr>
            </a:solidFill>
            <a:prstDash val="solid"/>
          </a:ln>
        </p:spPr>
      </p:sp>
      <p:sp>
        <p:nvSpPr>
          <p:cNvPr id="3" name="Shape 1"/>
          <p:cNvSpPr/>
          <p:nvPr/>
        </p:nvSpPr>
        <p:spPr>
          <a:xfrm>
            <a:off x="747355" y="753428"/>
            <a:ext cx="13135689" cy="1959531"/>
          </a:xfrm>
          <a:prstGeom prst="rect">
            <a:avLst/>
          </a:prstGeom>
          <a:solidFill>
            <a:srgbClr val="FFFFFF">
              <a:alpha val="4000"/>
            </a:srgbClr>
          </a:solidFill>
          <a:ln/>
        </p:spPr>
      </p:sp>
      <p:sp>
        <p:nvSpPr>
          <p:cNvPr id="4" name="Text 2"/>
          <p:cNvSpPr/>
          <p:nvPr/>
        </p:nvSpPr>
        <p:spPr>
          <a:xfrm>
            <a:off x="958929" y="887849"/>
            <a:ext cx="1189196" cy="338138"/>
          </a:xfrm>
          <a:prstGeom prst="rect">
            <a:avLst/>
          </a:prstGeom>
          <a:noFill/>
          <a:ln/>
        </p:spPr>
        <p:txBody>
          <a:bodyPr wrap="non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4</a:t>
            </a:r>
            <a:endParaRPr lang="en-US" sz="1650" dirty="0"/>
          </a:p>
        </p:txBody>
      </p:sp>
      <p:sp>
        <p:nvSpPr>
          <p:cNvPr id="5" name="Text 3"/>
          <p:cNvSpPr/>
          <p:nvPr/>
        </p:nvSpPr>
        <p:spPr>
          <a:xfrm>
            <a:off x="2578418" y="887849"/>
            <a:ext cx="1721287" cy="676275"/>
          </a:xfrm>
          <a:prstGeom prst="rect">
            <a:avLst/>
          </a:prstGeom>
          <a:noFill/>
          <a:ln/>
        </p:spPr>
        <p:txBody>
          <a:bodyPr wrap="squar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Dr. Varanasi Usha Bala</a:t>
            </a:r>
            <a:endParaRPr lang="en-US" sz="1650" dirty="0"/>
          </a:p>
        </p:txBody>
      </p:sp>
      <p:sp>
        <p:nvSpPr>
          <p:cNvPr id="6" name="Text 4"/>
          <p:cNvSpPr/>
          <p:nvPr/>
        </p:nvSpPr>
        <p:spPr>
          <a:xfrm>
            <a:off x="4729996" y="887849"/>
            <a:ext cx="883206" cy="338138"/>
          </a:xfrm>
          <a:prstGeom prst="rect">
            <a:avLst/>
          </a:prstGeom>
          <a:noFill/>
          <a:ln/>
        </p:spPr>
        <p:txBody>
          <a:bodyPr wrap="non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2020</a:t>
            </a:r>
            <a:endParaRPr lang="en-US" sz="1650" dirty="0"/>
          </a:p>
        </p:txBody>
      </p:sp>
      <p:sp>
        <p:nvSpPr>
          <p:cNvPr id="7" name="Text 5"/>
          <p:cNvSpPr/>
          <p:nvPr/>
        </p:nvSpPr>
        <p:spPr>
          <a:xfrm>
            <a:off x="6043493" y="887849"/>
            <a:ext cx="2254568" cy="1352550"/>
          </a:xfrm>
          <a:prstGeom prst="rect">
            <a:avLst/>
          </a:prstGeom>
          <a:noFill/>
          <a:ln/>
        </p:spPr>
        <p:txBody>
          <a:bodyPr wrap="squar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Intrusion Detection System with Machine Learning Algorithms and</a:t>
            </a:r>
            <a:endParaRPr lang="en-US" sz="1650" dirty="0"/>
          </a:p>
        </p:txBody>
      </p:sp>
      <p:sp>
        <p:nvSpPr>
          <p:cNvPr id="8" name="Text 6"/>
          <p:cNvSpPr/>
          <p:nvPr/>
        </p:nvSpPr>
        <p:spPr>
          <a:xfrm>
            <a:off x="8728353" y="887849"/>
            <a:ext cx="3080861" cy="1690687"/>
          </a:xfrm>
          <a:prstGeom prst="rect">
            <a:avLst/>
          </a:prstGeom>
          <a:noFill/>
          <a:ln/>
        </p:spPr>
        <p:txBody>
          <a:bodyPr wrap="squar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Intrusion Detection System (IDS), Machine Learning, Correlation Engine, Vulnerability Assessment, True Alarm, False Positive</a:t>
            </a:r>
            <a:endParaRPr lang="en-US" sz="1650" dirty="0"/>
          </a:p>
        </p:txBody>
      </p:sp>
      <p:sp>
        <p:nvSpPr>
          <p:cNvPr id="9" name="Text 7"/>
          <p:cNvSpPr/>
          <p:nvPr/>
        </p:nvSpPr>
        <p:spPr>
          <a:xfrm>
            <a:off x="12239506" y="887849"/>
            <a:ext cx="1432203" cy="338138"/>
          </a:xfrm>
          <a:prstGeom prst="rect">
            <a:avLst/>
          </a:prstGeom>
          <a:noFill/>
          <a:ln/>
        </p:spPr>
        <p:txBody>
          <a:bodyPr wrap="none" lIns="0" tIns="0" rIns="0" bIns="0" rtlCol="0" anchor="t"/>
          <a:lstStyle/>
          <a:p>
            <a:pPr marL="0" indent="0">
              <a:lnSpc>
                <a:spcPts val="2650"/>
              </a:lnSpc>
              <a:buNone/>
            </a:pPr>
            <a:r>
              <a:rPr lang="en-US" sz="1650" u="sng" dirty="0">
                <a:latin typeface="Roboto" pitchFamily="34" charset="0"/>
                <a:ea typeface="Roboto" pitchFamily="34" charset="-122"/>
                <a:cs typeface="Roboto" pitchFamily="34" charset="-120"/>
                <a:hlinkClick r:id="rId3">
                  <a:extLst>
                    <a:ext uri="{A12FA001-AC4F-418D-AE19-62706E023703}">
                      <ahyp:hlinkClr xmlns:ahyp="http://schemas.microsoft.com/office/drawing/2018/hyperlinkcolor" val="tx"/>
                    </a:ext>
                  </a:extLst>
                </a:hlinkClick>
              </a:rPr>
              <a:t>Link 4</a:t>
            </a:r>
            <a:endParaRPr lang="en-US" sz="1650" dirty="0"/>
          </a:p>
        </p:txBody>
      </p:sp>
      <p:sp>
        <p:nvSpPr>
          <p:cNvPr id="10" name="Shape 8"/>
          <p:cNvSpPr/>
          <p:nvPr/>
        </p:nvSpPr>
        <p:spPr>
          <a:xfrm>
            <a:off x="739735" y="2958346"/>
            <a:ext cx="13150929" cy="2651046"/>
          </a:xfrm>
          <a:prstGeom prst="roundRect">
            <a:avLst>
              <a:gd name="adj" fmla="val 1196"/>
            </a:avLst>
          </a:prstGeom>
          <a:noFill/>
          <a:ln w="7620">
            <a:solidFill>
              <a:srgbClr val="FFFFFF">
                <a:alpha val="24000"/>
              </a:srgbClr>
            </a:solidFill>
            <a:prstDash val="solid"/>
          </a:ln>
        </p:spPr>
      </p:sp>
      <p:sp>
        <p:nvSpPr>
          <p:cNvPr id="11" name="Shape 9"/>
          <p:cNvSpPr/>
          <p:nvPr/>
        </p:nvSpPr>
        <p:spPr>
          <a:xfrm>
            <a:off x="747355" y="2965966"/>
            <a:ext cx="13135689" cy="2635806"/>
          </a:xfrm>
          <a:prstGeom prst="rect">
            <a:avLst/>
          </a:prstGeom>
          <a:solidFill>
            <a:srgbClr val="FFFFFF">
              <a:alpha val="4000"/>
            </a:srgbClr>
          </a:solidFill>
          <a:ln/>
        </p:spPr>
      </p:sp>
      <p:sp>
        <p:nvSpPr>
          <p:cNvPr id="12" name="Text 10"/>
          <p:cNvSpPr/>
          <p:nvPr/>
        </p:nvSpPr>
        <p:spPr>
          <a:xfrm>
            <a:off x="959048" y="3100388"/>
            <a:ext cx="1275874" cy="338138"/>
          </a:xfrm>
          <a:prstGeom prst="rect">
            <a:avLst/>
          </a:prstGeom>
          <a:noFill/>
          <a:ln/>
        </p:spPr>
        <p:txBody>
          <a:bodyPr wrap="non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5</a:t>
            </a:r>
            <a:endParaRPr lang="en-US" sz="1650" dirty="0"/>
          </a:p>
        </p:txBody>
      </p:sp>
      <p:sp>
        <p:nvSpPr>
          <p:cNvPr id="13" name="Text 11"/>
          <p:cNvSpPr/>
          <p:nvPr/>
        </p:nvSpPr>
        <p:spPr>
          <a:xfrm>
            <a:off x="2665214" y="3100388"/>
            <a:ext cx="1639848" cy="338138"/>
          </a:xfrm>
          <a:prstGeom prst="rect">
            <a:avLst/>
          </a:prstGeom>
          <a:noFill/>
          <a:ln/>
        </p:spPr>
        <p:txBody>
          <a:bodyPr wrap="none" lIns="0" tIns="0" rIns="0" bIns="0" rtlCol="0" anchor="t"/>
          <a:lstStyle/>
          <a:p>
            <a:pPr marL="0" indent="0">
              <a:lnSpc>
                <a:spcPts val="2650"/>
              </a:lnSpc>
              <a:buNone/>
            </a:pPr>
            <a:r>
              <a:rPr lang="en-US" sz="1650" b="1" dirty="0">
                <a:latin typeface="Roboto" pitchFamily="34" charset="0"/>
                <a:ea typeface="Roboto" pitchFamily="34" charset="-122"/>
                <a:cs typeface="Roboto" pitchFamily="34" charset="-120"/>
              </a:rPr>
              <a:t>Malek Barhoush</a:t>
            </a:r>
            <a:endParaRPr lang="en-US" sz="1650" dirty="0"/>
          </a:p>
        </p:txBody>
      </p:sp>
      <p:sp>
        <p:nvSpPr>
          <p:cNvPr id="14" name="Text 12"/>
          <p:cNvSpPr/>
          <p:nvPr/>
        </p:nvSpPr>
        <p:spPr>
          <a:xfrm>
            <a:off x="2665214" y="3565327"/>
            <a:ext cx="1639848" cy="338138"/>
          </a:xfrm>
          <a:prstGeom prst="rect">
            <a:avLst/>
          </a:prstGeom>
          <a:noFill/>
          <a:ln/>
        </p:spPr>
        <p:txBody>
          <a:bodyPr wrap="non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a:t>
            </a:r>
            <a:endParaRPr lang="en-US" sz="1650" dirty="0"/>
          </a:p>
        </p:txBody>
      </p:sp>
      <p:sp>
        <p:nvSpPr>
          <p:cNvPr id="15" name="Text 13"/>
          <p:cNvSpPr/>
          <p:nvPr/>
        </p:nvSpPr>
        <p:spPr>
          <a:xfrm>
            <a:off x="4735354" y="3100388"/>
            <a:ext cx="897612" cy="338138"/>
          </a:xfrm>
          <a:prstGeom prst="rect">
            <a:avLst/>
          </a:prstGeom>
          <a:noFill/>
          <a:ln/>
        </p:spPr>
        <p:txBody>
          <a:bodyPr wrap="none" lIns="0" tIns="0" rIns="0" bIns="0" rtlCol="0" anchor="t"/>
          <a:lstStyle/>
          <a:p>
            <a:pPr marL="0" indent="0">
              <a:lnSpc>
                <a:spcPts val="2650"/>
              </a:lnSpc>
              <a:buNone/>
            </a:pPr>
            <a:endParaRPr lang="en-US" sz="1650" dirty="0"/>
          </a:p>
        </p:txBody>
      </p:sp>
      <p:sp>
        <p:nvSpPr>
          <p:cNvPr id="16" name="Text 14"/>
          <p:cNvSpPr/>
          <p:nvPr/>
        </p:nvSpPr>
        <p:spPr>
          <a:xfrm>
            <a:off x="6063258" y="3100388"/>
            <a:ext cx="2320290" cy="1352550"/>
          </a:xfrm>
          <a:prstGeom prst="rect">
            <a:avLst/>
          </a:prstGeom>
          <a:noFill/>
          <a:ln/>
        </p:spPr>
        <p:txBody>
          <a:bodyPr wrap="square" lIns="0" tIns="0" rIns="0" bIns="0" rtlCol="0" anchor="t"/>
          <a:lstStyle/>
          <a:p>
            <a:pPr marL="0" indent="0" algn="l">
              <a:lnSpc>
                <a:spcPts val="2650"/>
              </a:lnSpc>
              <a:buNone/>
            </a:pPr>
            <a:r>
              <a:rPr lang="en-US" sz="1650" dirty="0">
                <a:latin typeface="Roboto" pitchFamily="34" charset="0"/>
                <a:ea typeface="Roboto" pitchFamily="34" charset="-122"/>
                <a:cs typeface="Roboto" pitchFamily="34" charset="-120"/>
              </a:rPr>
              <a:t>Network Intrusion Detection System: Machine Learning Approach</a:t>
            </a:r>
            <a:endParaRPr lang="en-US" sz="1650" dirty="0"/>
          </a:p>
        </p:txBody>
      </p:sp>
      <p:sp>
        <p:nvSpPr>
          <p:cNvPr id="17" name="Text 15"/>
          <p:cNvSpPr/>
          <p:nvPr/>
        </p:nvSpPr>
        <p:spPr>
          <a:xfrm>
            <a:off x="8813840" y="3100388"/>
            <a:ext cx="3066336" cy="2366962"/>
          </a:xfrm>
          <a:prstGeom prst="rect">
            <a:avLst/>
          </a:prstGeom>
          <a:noFill/>
          <a:ln/>
        </p:spPr>
        <p:txBody>
          <a:bodyPr wrap="squar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supervised learning" algorithms, including: "artificial neural network (ANN), Bayesian statistics, Gaussian process regression, lazy learning, nearest neighbor algorithm, support vector machine (SVM)</a:t>
            </a:r>
            <a:endParaRPr lang="en-US" sz="1650" dirty="0"/>
          </a:p>
        </p:txBody>
      </p:sp>
      <p:sp>
        <p:nvSpPr>
          <p:cNvPr id="18" name="Text 16"/>
          <p:cNvSpPr/>
          <p:nvPr/>
        </p:nvSpPr>
        <p:spPr>
          <a:xfrm>
            <a:off x="12310467" y="3100388"/>
            <a:ext cx="1361242" cy="338138"/>
          </a:xfrm>
          <a:prstGeom prst="rect">
            <a:avLst/>
          </a:prstGeom>
          <a:noFill/>
          <a:ln/>
        </p:spPr>
        <p:txBody>
          <a:bodyPr wrap="none" lIns="0" tIns="0" rIns="0" bIns="0" rtlCol="0" anchor="t"/>
          <a:lstStyle/>
          <a:p>
            <a:pPr marL="0" indent="0">
              <a:lnSpc>
                <a:spcPts val="2650"/>
              </a:lnSpc>
              <a:buNone/>
            </a:pPr>
            <a:r>
              <a:rPr lang="en-US" sz="1650" u="sng" dirty="0">
                <a:latin typeface="Roboto" pitchFamily="34" charset="0"/>
                <a:ea typeface="Roboto" pitchFamily="34" charset="-122"/>
                <a:cs typeface="Roboto" pitchFamily="34" charset="-120"/>
                <a:hlinkClick r:id="rId4">
                  <a:extLst>
                    <a:ext uri="{A12FA001-AC4F-418D-AE19-62706E023703}">
                      <ahyp:hlinkClr xmlns:ahyp="http://schemas.microsoft.com/office/drawing/2018/hyperlinkcolor" val="tx"/>
                    </a:ext>
                  </a:extLst>
                </a:hlinkClick>
              </a:rPr>
              <a:t>link 5</a:t>
            </a:r>
            <a:endParaRPr lang="en-US" sz="1650" dirty="0"/>
          </a:p>
        </p:txBody>
      </p:sp>
      <p:sp>
        <p:nvSpPr>
          <p:cNvPr id="19" name="Shape 17"/>
          <p:cNvSpPr/>
          <p:nvPr/>
        </p:nvSpPr>
        <p:spPr>
          <a:xfrm>
            <a:off x="739735" y="5847159"/>
            <a:ext cx="13150929" cy="1636633"/>
          </a:xfrm>
          <a:prstGeom prst="roundRect">
            <a:avLst>
              <a:gd name="adj" fmla="val 1937"/>
            </a:avLst>
          </a:prstGeom>
          <a:noFill/>
          <a:ln w="7620">
            <a:solidFill>
              <a:srgbClr val="FFFFFF">
                <a:alpha val="24000"/>
              </a:srgbClr>
            </a:solidFill>
            <a:prstDash val="solid"/>
          </a:ln>
        </p:spPr>
      </p:sp>
      <p:sp>
        <p:nvSpPr>
          <p:cNvPr id="20" name="Shape 18"/>
          <p:cNvSpPr/>
          <p:nvPr/>
        </p:nvSpPr>
        <p:spPr>
          <a:xfrm>
            <a:off x="747355" y="5854779"/>
            <a:ext cx="13135689" cy="1621393"/>
          </a:xfrm>
          <a:prstGeom prst="rect">
            <a:avLst/>
          </a:prstGeom>
          <a:solidFill>
            <a:srgbClr val="FFFFFF">
              <a:alpha val="4000"/>
            </a:srgbClr>
          </a:solidFill>
          <a:ln/>
        </p:spPr>
      </p:sp>
      <p:sp>
        <p:nvSpPr>
          <p:cNvPr id="21" name="Text 19"/>
          <p:cNvSpPr/>
          <p:nvPr/>
        </p:nvSpPr>
        <p:spPr>
          <a:xfrm>
            <a:off x="959167" y="5989201"/>
            <a:ext cx="1164193" cy="338138"/>
          </a:xfrm>
          <a:prstGeom prst="rect">
            <a:avLst/>
          </a:prstGeom>
          <a:noFill/>
          <a:ln/>
        </p:spPr>
        <p:txBody>
          <a:bodyPr wrap="non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6</a:t>
            </a:r>
            <a:endParaRPr lang="en-US" sz="1650" dirty="0"/>
          </a:p>
        </p:txBody>
      </p:sp>
      <p:sp>
        <p:nvSpPr>
          <p:cNvPr id="22" name="Text 20"/>
          <p:cNvSpPr/>
          <p:nvPr/>
        </p:nvSpPr>
        <p:spPr>
          <a:xfrm>
            <a:off x="2553653" y="5989201"/>
            <a:ext cx="1710809" cy="338138"/>
          </a:xfrm>
          <a:prstGeom prst="rect">
            <a:avLst/>
          </a:prstGeom>
          <a:noFill/>
          <a:ln/>
        </p:spPr>
        <p:txBody>
          <a:bodyPr wrap="non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SATISH KUMAR</a:t>
            </a:r>
            <a:endParaRPr lang="en-US" sz="1650" dirty="0"/>
          </a:p>
        </p:txBody>
      </p:sp>
      <p:sp>
        <p:nvSpPr>
          <p:cNvPr id="23" name="Text 21"/>
          <p:cNvSpPr/>
          <p:nvPr/>
        </p:nvSpPr>
        <p:spPr>
          <a:xfrm>
            <a:off x="4694753" y="5989201"/>
            <a:ext cx="883206" cy="338138"/>
          </a:xfrm>
          <a:prstGeom prst="rect">
            <a:avLst/>
          </a:prstGeom>
          <a:noFill/>
          <a:ln/>
        </p:spPr>
        <p:txBody>
          <a:bodyPr wrap="non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2021</a:t>
            </a:r>
            <a:endParaRPr lang="en-US" sz="1650" dirty="0"/>
          </a:p>
        </p:txBody>
      </p:sp>
      <p:sp>
        <p:nvSpPr>
          <p:cNvPr id="24" name="Text 22"/>
          <p:cNvSpPr/>
          <p:nvPr/>
        </p:nvSpPr>
        <p:spPr>
          <a:xfrm>
            <a:off x="6008251" y="5989201"/>
            <a:ext cx="2266355" cy="1352550"/>
          </a:xfrm>
          <a:prstGeom prst="rect">
            <a:avLst/>
          </a:prstGeom>
          <a:noFill/>
          <a:ln/>
        </p:spPr>
        <p:txBody>
          <a:bodyPr wrap="square" lIns="0" tIns="0" rIns="0" bIns="0" rtlCol="0" anchor="t"/>
          <a:lstStyle/>
          <a:p>
            <a:pPr marL="0" indent="0" algn="l">
              <a:lnSpc>
                <a:spcPts val="2650"/>
              </a:lnSpc>
              <a:buNone/>
            </a:pPr>
            <a:r>
              <a:rPr lang="en-US" sz="1650" dirty="0">
                <a:latin typeface="Roboto" pitchFamily="34" charset="0"/>
                <a:ea typeface="Roboto" pitchFamily="34" charset="-122"/>
                <a:cs typeface="Roboto" pitchFamily="34" charset="-120"/>
              </a:rPr>
              <a:t>Research Trends in Network-Based Intrusion Detection Systems: A Review</a:t>
            </a:r>
            <a:endParaRPr lang="en-US" sz="1650" dirty="0"/>
          </a:p>
        </p:txBody>
      </p:sp>
      <p:sp>
        <p:nvSpPr>
          <p:cNvPr id="25" name="Text 23"/>
          <p:cNvSpPr/>
          <p:nvPr/>
        </p:nvSpPr>
        <p:spPr>
          <a:xfrm>
            <a:off x="8704898" y="5989201"/>
            <a:ext cx="3029545" cy="1014413"/>
          </a:xfrm>
          <a:prstGeom prst="rect">
            <a:avLst/>
          </a:prstGeom>
          <a:noFill/>
          <a:ln/>
        </p:spPr>
        <p:txBody>
          <a:bodyPr wrap="square" lIns="0" tIns="0" rIns="0" bIns="0" rtlCol="0" anchor="t"/>
          <a:lstStyle/>
          <a:p>
            <a:pPr marL="0" indent="0">
              <a:lnSpc>
                <a:spcPts val="2650"/>
              </a:lnSpc>
              <a:buNone/>
            </a:pPr>
            <a:r>
              <a:rPr lang="en-US" sz="1650" dirty="0">
                <a:latin typeface="Roboto" pitchFamily="34" charset="0"/>
                <a:ea typeface="Roboto" pitchFamily="34" charset="-122"/>
                <a:cs typeface="Roboto" pitchFamily="34" charset="-120"/>
              </a:rPr>
              <a:t>Citation, Machine Learning, Bio-inspired, Intrusion Detection System, NIDS, Dataset</a:t>
            </a:r>
            <a:endParaRPr lang="en-US" sz="1650" dirty="0"/>
          </a:p>
        </p:txBody>
      </p:sp>
      <p:sp>
        <p:nvSpPr>
          <p:cNvPr id="26" name="Text 24"/>
          <p:cNvSpPr/>
          <p:nvPr/>
        </p:nvSpPr>
        <p:spPr>
          <a:xfrm>
            <a:off x="12164735" y="5989201"/>
            <a:ext cx="1506974" cy="338138"/>
          </a:xfrm>
          <a:prstGeom prst="rect">
            <a:avLst/>
          </a:prstGeom>
          <a:noFill/>
          <a:ln/>
        </p:spPr>
        <p:txBody>
          <a:bodyPr wrap="none" lIns="0" tIns="0" rIns="0" bIns="0" rtlCol="0" anchor="t"/>
          <a:lstStyle/>
          <a:p>
            <a:pPr marL="0" indent="0">
              <a:lnSpc>
                <a:spcPts val="2650"/>
              </a:lnSpc>
              <a:buNone/>
            </a:pPr>
            <a:r>
              <a:rPr lang="en-US" sz="1650" u="sng" dirty="0">
                <a:latin typeface="Roboto" pitchFamily="34" charset="0"/>
                <a:ea typeface="Roboto" pitchFamily="34" charset="-122"/>
                <a:cs typeface="Roboto" pitchFamily="34" charset="-120"/>
                <a:hlinkClick r:id="rId5">
                  <a:extLst>
                    <a:ext uri="{A12FA001-AC4F-418D-AE19-62706E023703}">
                      <ahyp:hlinkClr xmlns:ahyp="http://schemas.microsoft.com/office/drawing/2018/hyperlinkcolor" val="tx"/>
                    </a:ext>
                  </a:extLst>
                </a:hlinkClick>
              </a:rPr>
              <a:t>Link 6</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88789"/>
            <a:ext cx="9045893" cy="708779"/>
          </a:xfrm>
          <a:prstGeom prst="rect">
            <a:avLst/>
          </a:prstGeom>
          <a:noFill/>
          <a:ln/>
        </p:spPr>
        <p:txBody>
          <a:bodyPr wrap="none" lIns="0" tIns="0" rIns="0" bIns="0" rtlCol="0" anchor="t"/>
          <a:lstStyle/>
          <a:p>
            <a:pPr marL="0" indent="0">
              <a:lnSpc>
                <a:spcPts val="5550"/>
              </a:lnSpc>
              <a:buNone/>
            </a:pPr>
            <a:r>
              <a:rPr lang="en-US" sz="4450" dirty="0">
                <a:latin typeface="Roboto Slab" pitchFamily="34" charset="0"/>
                <a:ea typeface="Roboto Slab" pitchFamily="34" charset="-122"/>
                <a:cs typeface="Roboto Slab" pitchFamily="34" charset="-120"/>
              </a:rPr>
              <a:t>Existing Systems and Techniques</a:t>
            </a:r>
            <a:endParaRPr lang="en-US" sz="4450" dirty="0"/>
          </a:p>
        </p:txBody>
      </p:sp>
      <p:pic>
        <p:nvPicPr>
          <p:cNvPr id="3" name="Image 0" descr="preencoded.png"/>
          <p:cNvPicPr>
            <a:picLocks noChangeAspect="1"/>
          </p:cNvPicPr>
          <p:nvPr/>
        </p:nvPicPr>
        <p:blipFill>
          <a:blip r:embed="rId3"/>
          <a:stretch>
            <a:fillRect/>
          </a:stretch>
        </p:blipFill>
        <p:spPr>
          <a:xfrm>
            <a:off x="793790" y="1951196"/>
            <a:ext cx="4120753" cy="2546747"/>
          </a:xfrm>
          <a:prstGeom prst="rect">
            <a:avLst/>
          </a:prstGeom>
        </p:spPr>
      </p:pic>
      <p:sp>
        <p:nvSpPr>
          <p:cNvPr id="4" name="Text 1"/>
          <p:cNvSpPr/>
          <p:nvPr/>
        </p:nvSpPr>
        <p:spPr>
          <a:xfrm>
            <a:off x="793790" y="4781431"/>
            <a:ext cx="4120753" cy="708660"/>
          </a:xfrm>
          <a:prstGeom prst="rect">
            <a:avLst/>
          </a:prstGeom>
          <a:noFill/>
          <a:ln/>
        </p:spPr>
        <p:txBody>
          <a:bodyPr wrap="square" lIns="0" tIns="0" rIns="0" bIns="0" rtlCol="0" anchor="t"/>
          <a:lstStyle/>
          <a:p>
            <a:pPr marL="0" indent="0" algn="l">
              <a:lnSpc>
                <a:spcPts val="2750"/>
              </a:lnSpc>
              <a:buNone/>
            </a:pPr>
            <a:r>
              <a:rPr lang="en-US" sz="2200" dirty="0">
                <a:latin typeface="Roboto Slab" pitchFamily="34" charset="0"/>
                <a:ea typeface="Roboto Slab" pitchFamily="34" charset="-122"/>
                <a:cs typeface="Roboto Slab" pitchFamily="34" charset="-120"/>
              </a:rPr>
              <a:t>Support Vector Machines (SVM)</a:t>
            </a:r>
            <a:endParaRPr lang="en-US" sz="2200" dirty="0"/>
          </a:p>
        </p:txBody>
      </p:sp>
      <p:sp>
        <p:nvSpPr>
          <p:cNvPr id="5" name="Text 2"/>
          <p:cNvSpPr/>
          <p:nvPr/>
        </p:nvSpPr>
        <p:spPr>
          <a:xfrm>
            <a:off x="793790" y="5626179"/>
            <a:ext cx="4120753" cy="1814513"/>
          </a:xfrm>
          <a:prstGeom prst="rect">
            <a:avLst/>
          </a:prstGeom>
          <a:noFill/>
          <a:ln/>
        </p:spPr>
        <p:txBody>
          <a:bodyPr wrap="square" lIns="0" tIns="0" rIns="0" bIns="0" rtlCol="0" anchor="t"/>
          <a:lstStyle/>
          <a:p>
            <a:pPr marL="0" indent="0" algn="l">
              <a:lnSpc>
                <a:spcPts val="2850"/>
              </a:lnSpc>
              <a:buNone/>
            </a:pPr>
            <a:r>
              <a:rPr lang="en-US" sz="1750" dirty="0">
                <a:latin typeface="Roboto" pitchFamily="34" charset="0"/>
                <a:ea typeface="Roboto" pitchFamily="34" charset="-122"/>
                <a:cs typeface="Roboto" pitchFamily="34" charset="-120"/>
              </a:rPr>
              <a:t>SVM is a classical machine learning technique that constructs hyperplanes to separate different classes of data points, effectively identifying patterns in network traffic to detect intrusions.</a:t>
            </a:r>
            <a:endParaRPr lang="en-US" sz="1750" dirty="0"/>
          </a:p>
        </p:txBody>
      </p:sp>
      <p:pic>
        <p:nvPicPr>
          <p:cNvPr id="6" name="Image 1" descr="preencoded.png"/>
          <p:cNvPicPr>
            <a:picLocks noChangeAspect="1"/>
          </p:cNvPicPr>
          <p:nvPr/>
        </p:nvPicPr>
        <p:blipFill>
          <a:blip r:embed="rId4"/>
          <a:stretch>
            <a:fillRect/>
          </a:stretch>
        </p:blipFill>
        <p:spPr>
          <a:xfrm>
            <a:off x="5254704" y="1951196"/>
            <a:ext cx="4120872" cy="2546866"/>
          </a:xfrm>
          <a:prstGeom prst="rect">
            <a:avLst/>
          </a:prstGeom>
        </p:spPr>
      </p:pic>
      <p:sp>
        <p:nvSpPr>
          <p:cNvPr id="7" name="Text 3"/>
          <p:cNvSpPr/>
          <p:nvPr/>
        </p:nvSpPr>
        <p:spPr>
          <a:xfrm>
            <a:off x="5254704" y="4781550"/>
            <a:ext cx="2835235" cy="354330"/>
          </a:xfrm>
          <a:prstGeom prst="rect">
            <a:avLst/>
          </a:prstGeom>
          <a:noFill/>
          <a:ln/>
        </p:spPr>
        <p:txBody>
          <a:bodyPr wrap="none" lIns="0" tIns="0" rIns="0" bIns="0" rtlCol="0" anchor="t"/>
          <a:lstStyle/>
          <a:p>
            <a:pPr marL="0" indent="0" algn="l">
              <a:lnSpc>
                <a:spcPts val="2750"/>
              </a:lnSpc>
              <a:buNone/>
            </a:pPr>
            <a:r>
              <a:rPr lang="en-US" sz="2200" dirty="0">
                <a:latin typeface="Roboto Slab" pitchFamily="34" charset="0"/>
                <a:ea typeface="Roboto Slab" pitchFamily="34" charset="-122"/>
                <a:cs typeface="Roboto Slab" pitchFamily="34" charset="-120"/>
              </a:rPr>
              <a:t>Decision Trees</a:t>
            </a:r>
            <a:endParaRPr lang="en-US" sz="2200" dirty="0"/>
          </a:p>
        </p:txBody>
      </p:sp>
      <p:sp>
        <p:nvSpPr>
          <p:cNvPr id="8" name="Text 4"/>
          <p:cNvSpPr/>
          <p:nvPr/>
        </p:nvSpPr>
        <p:spPr>
          <a:xfrm>
            <a:off x="5254704" y="5271968"/>
            <a:ext cx="4120872" cy="1814513"/>
          </a:xfrm>
          <a:prstGeom prst="rect">
            <a:avLst/>
          </a:prstGeom>
          <a:noFill/>
          <a:ln/>
        </p:spPr>
        <p:txBody>
          <a:bodyPr wrap="square" lIns="0" tIns="0" rIns="0" bIns="0" rtlCol="0" anchor="t"/>
          <a:lstStyle/>
          <a:p>
            <a:pPr marL="0" indent="0" algn="l">
              <a:lnSpc>
                <a:spcPts val="2850"/>
              </a:lnSpc>
              <a:buNone/>
            </a:pPr>
            <a:r>
              <a:rPr lang="en-US" sz="1750" dirty="0">
                <a:latin typeface="Roboto" pitchFamily="34" charset="0"/>
                <a:ea typeface="Roboto" pitchFamily="34" charset="-122"/>
                <a:cs typeface="Roboto" pitchFamily="34" charset="-120"/>
              </a:rPr>
              <a:t>Decision trees are another traditional approach, building a hierarchical model of rules to classify network traffic as normal or malicious based on various features and thresholds.</a:t>
            </a:r>
            <a:endParaRPr lang="en-US" sz="1750" dirty="0"/>
          </a:p>
        </p:txBody>
      </p:sp>
      <p:pic>
        <p:nvPicPr>
          <p:cNvPr id="9" name="Image 2" descr="preencoded.png"/>
          <p:cNvPicPr>
            <a:picLocks noChangeAspect="1"/>
          </p:cNvPicPr>
          <p:nvPr/>
        </p:nvPicPr>
        <p:blipFill>
          <a:blip r:embed="rId5"/>
          <a:stretch>
            <a:fillRect/>
          </a:stretch>
        </p:blipFill>
        <p:spPr>
          <a:xfrm>
            <a:off x="9715738" y="1951196"/>
            <a:ext cx="4120753" cy="2546747"/>
          </a:xfrm>
          <a:prstGeom prst="rect">
            <a:avLst/>
          </a:prstGeom>
        </p:spPr>
      </p:pic>
      <p:sp>
        <p:nvSpPr>
          <p:cNvPr id="10" name="Text 5"/>
          <p:cNvSpPr/>
          <p:nvPr/>
        </p:nvSpPr>
        <p:spPr>
          <a:xfrm>
            <a:off x="9715738" y="4781431"/>
            <a:ext cx="3688913" cy="354330"/>
          </a:xfrm>
          <a:prstGeom prst="rect">
            <a:avLst/>
          </a:prstGeom>
          <a:noFill/>
          <a:ln/>
        </p:spPr>
        <p:txBody>
          <a:bodyPr wrap="none" lIns="0" tIns="0" rIns="0" bIns="0" rtlCol="0" anchor="t"/>
          <a:lstStyle/>
          <a:p>
            <a:pPr marL="0" indent="0" algn="l">
              <a:lnSpc>
                <a:spcPts val="2750"/>
              </a:lnSpc>
              <a:buNone/>
            </a:pPr>
            <a:r>
              <a:rPr lang="en-US" sz="2200" dirty="0">
                <a:latin typeface="Roboto Slab" pitchFamily="34" charset="0"/>
                <a:ea typeface="Roboto Slab" pitchFamily="34" charset="-122"/>
                <a:cs typeface="Roboto Slab" pitchFamily="34" charset="-120"/>
              </a:rPr>
              <a:t>K-Nearest Neighbors (KNN)</a:t>
            </a:r>
            <a:endParaRPr lang="en-US" sz="2200" dirty="0"/>
          </a:p>
        </p:txBody>
      </p:sp>
      <p:sp>
        <p:nvSpPr>
          <p:cNvPr id="11" name="Text 6"/>
          <p:cNvSpPr/>
          <p:nvPr/>
        </p:nvSpPr>
        <p:spPr>
          <a:xfrm>
            <a:off x="9715738" y="5271849"/>
            <a:ext cx="4120753" cy="1451610"/>
          </a:xfrm>
          <a:prstGeom prst="rect">
            <a:avLst/>
          </a:prstGeom>
          <a:noFill/>
          <a:ln/>
        </p:spPr>
        <p:txBody>
          <a:bodyPr wrap="square" lIns="0" tIns="0" rIns="0" bIns="0" rtlCol="0" anchor="t"/>
          <a:lstStyle/>
          <a:p>
            <a:pPr marL="0" indent="0" algn="l">
              <a:lnSpc>
                <a:spcPts val="2850"/>
              </a:lnSpc>
              <a:buNone/>
            </a:pPr>
            <a:r>
              <a:rPr lang="en-US" sz="1750" dirty="0">
                <a:latin typeface="Roboto" pitchFamily="34" charset="0"/>
                <a:ea typeface="Roboto" pitchFamily="34" charset="-122"/>
                <a:cs typeface="Roboto" pitchFamily="34" charset="-120"/>
              </a:rPr>
              <a:t>KNN is a simple yet effective technique that identifies intrusions by comparing network traffic features to a database of known normal and attack patterns.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8267" y="1191697"/>
            <a:ext cx="6914198" cy="581978"/>
          </a:xfrm>
          <a:prstGeom prst="rect">
            <a:avLst/>
          </a:prstGeom>
          <a:noFill/>
          <a:ln/>
        </p:spPr>
        <p:txBody>
          <a:bodyPr wrap="none" lIns="0" tIns="0" rIns="0" bIns="0" rtlCol="0" anchor="t"/>
          <a:lstStyle/>
          <a:p>
            <a:pPr marL="0" indent="0">
              <a:lnSpc>
                <a:spcPts val="4550"/>
              </a:lnSpc>
              <a:buNone/>
            </a:pPr>
            <a:r>
              <a:rPr lang="en-US" sz="3650" dirty="0">
                <a:latin typeface="Roboto Slab" pitchFamily="34" charset="0"/>
                <a:ea typeface="Roboto Slab" pitchFamily="34" charset="-122"/>
                <a:cs typeface="Roboto Slab" pitchFamily="34" charset="-120"/>
              </a:rPr>
              <a:t>Drawbacks of Existing Systems</a:t>
            </a:r>
            <a:endParaRPr lang="en-US" sz="3650" dirty="0"/>
          </a:p>
        </p:txBody>
      </p:sp>
      <p:sp>
        <p:nvSpPr>
          <p:cNvPr id="4" name="Shape 1"/>
          <p:cNvSpPr/>
          <p:nvPr/>
        </p:nvSpPr>
        <p:spPr>
          <a:xfrm>
            <a:off x="6138267" y="2262426"/>
            <a:ext cx="418981" cy="418981"/>
          </a:xfrm>
          <a:prstGeom prst="roundRect">
            <a:avLst>
              <a:gd name="adj" fmla="val 6668"/>
            </a:avLst>
          </a:prstGeom>
          <a:solidFill>
            <a:srgbClr val="3F4652"/>
          </a:solidFill>
          <a:ln/>
        </p:spPr>
      </p:sp>
      <p:sp>
        <p:nvSpPr>
          <p:cNvPr id="5" name="Text 2"/>
          <p:cNvSpPr/>
          <p:nvPr/>
        </p:nvSpPr>
        <p:spPr>
          <a:xfrm>
            <a:off x="6290191" y="2332196"/>
            <a:ext cx="115133" cy="279440"/>
          </a:xfrm>
          <a:prstGeom prst="rect">
            <a:avLst/>
          </a:prstGeom>
          <a:noFill/>
          <a:ln/>
        </p:spPr>
        <p:txBody>
          <a:bodyPr wrap="none" lIns="0" tIns="0" rIns="0" bIns="0" rtlCol="0" anchor="t"/>
          <a:lstStyle/>
          <a:p>
            <a:pPr marL="0" indent="0" algn="ctr">
              <a:lnSpc>
                <a:spcPts val="2150"/>
              </a:lnSpc>
              <a:buNone/>
            </a:pPr>
            <a:r>
              <a:rPr lang="en-US" sz="2150" dirty="0">
                <a:latin typeface="Roboto Slab" pitchFamily="34" charset="0"/>
                <a:ea typeface="Roboto Slab" pitchFamily="34" charset="-122"/>
                <a:cs typeface="Roboto Slab" pitchFamily="34" charset="-120"/>
              </a:rPr>
              <a:t>1</a:t>
            </a:r>
            <a:endParaRPr lang="en-US" sz="2150" dirty="0"/>
          </a:p>
        </p:txBody>
      </p:sp>
      <p:sp>
        <p:nvSpPr>
          <p:cNvPr id="6" name="Text 3"/>
          <p:cNvSpPr/>
          <p:nvPr/>
        </p:nvSpPr>
        <p:spPr>
          <a:xfrm>
            <a:off x="6743462" y="2262426"/>
            <a:ext cx="2328148" cy="290870"/>
          </a:xfrm>
          <a:prstGeom prst="rect">
            <a:avLst/>
          </a:prstGeom>
          <a:noFill/>
          <a:ln/>
        </p:spPr>
        <p:txBody>
          <a:bodyPr wrap="none" lIns="0" tIns="0" rIns="0" bIns="0" rtlCol="0" anchor="t"/>
          <a:lstStyle/>
          <a:p>
            <a:pPr marL="0" indent="0">
              <a:lnSpc>
                <a:spcPts val="2250"/>
              </a:lnSpc>
              <a:buNone/>
            </a:pPr>
            <a:r>
              <a:rPr lang="en-US" sz="1800" dirty="0">
                <a:latin typeface="Roboto Slab" pitchFamily="34" charset="0"/>
                <a:ea typeface="Roboto Slab" pitchFamily="34" charset="-122"/>
                <a:cs typeface="Roboto Slab" pitchFamily="34" charset="-120"/>
              </a:rPr>
              <a:t>Lack of Scalability</a:t>
            </a:r>
            <a:endParaRPr lang="en-US" sz="1800" dirty="0"/>
          </a:p>
        </p:txBody>
      </p:sp>
      <p:sp>
        <p:nvSpPr>
          <p:cNvPr id="7" name="Text 4"/>
          <p:cNvSpPr/>
          <p:nvPr/>
        </p:nvSpPr>
        <p:spPr>
          <a:xfrm>
            <a:off x="6743462" y="2664976"/>
            <a:ext cx="3221831" cy="1787366"/>
          </a:xfrm>
          <a:prstGeom prst="rect">
            <a:avLst/>
          </a:prstGeom>
          <a:noFill/>
          <a:ln/>
        </p:spPr>
        <p:txBody>
          <a:bodyPr wrap="square" lIns="0" tIns="0" rIns="0" bIns="0" rtlCol="0" anchor="t"/>
          <a:lstStyle/>
          <a:p>
            <a:pPr marL="0" indent="0">
              <a:lnSpc>
                <a:spcPts val="2300"/>
              </a:lnSpc>
              <a:buNone/>
            </a:pPr>
            <a:r>
              <a:rPr lang="en-US" sz="1450" dirty="0">
                <a:latin typeface="Roboto" pitchFamily="34" charset="0"/>
                <a:ea typeface="Roboto" pitchFamily="34" charset="-122"/>
                <a:cs typeface="Roboto" pitchFamily="34" charset="-120"/>
              </a:rPr>
              <a:t>Many existing intrusion detection systems struggle to keep up with the increasing volume and complexity of network traffic, leading to performance issues and potential security vulnerabilities.</a:t>
            </a:r>
            <a:endParaRPr lang="en-US" sz="1450" dirty="0"/>
          </a:p>
        </p:txBody>
      </p:sp>
      <p:sp>
        <p:nvSpPr>
          <p:cNvPr id="8" name="Shape 5"/>
          <p:cNvSpPr/>
          <p:nvPr/>
        </p:nvSpPr>
        <p:spPr>
          <a:xfrm>
            <a:off x="10151507" y="2262426"/>
            <a:ext cx="418981" cy="418981"/>
          </a:xfrm>
          <a:prstGeom prst="roundRect">
            <a:avLst>
              <a:gd name="adj" fmla="val 6668"/>
            </a:avLst>
          </a:prstGeom>
          <a:solidFill>
            <a:srgbClr val="3F4652"/>
          </a:solidFill>
          <a:ln/>
        </p:spPr>
      </p:sp>
      <p:sp>
        <p:nvSpPr>
          <p:cNvPr id="9" name="Text 6"/>
          <p:cNvSpPr/>
          <p:nvPr/>
        </p:nvSpPr>
        <p:spPr>
          <a:xfrm>
            <a:off x="10283785" y="2332196"/>
            <a:ext cx="154305" cy="279440"/>
          </a:xfrm>
          <a:prstGeom prst="rect">
            <a:avLst/>
          </a:prstGeom>
          <a:noFill/>
          <a:ln/>
        </p:spPr>
        <p:txBody>
          <a:bodyPr wrap="none" lIns="0" tIns="0" rIns="0" bIns="0" rtlCol="0" anchor="t"/>
          <a:lstStyle/>
          <a:p>
            <a:pPr marL="0" indent="0" algn="ctr">
              <a:lnSpc>
                <a:spcPts val="2150"/>
              </a:lnSpc>
              <a:buNone/>
            </a:pPr>
            <a:r>
              <a:rPr lang="en-US" sz="2150" dirty="0">
                <a:latin typeface="Roboto Slab" pitchFamily="34" charset="0"/>
                <a:ea typeface="Roboto Slab" pitchFamily="34" charset="-122"/>
                <a:cs typeface="Roboto Slab" pitchFamily="34" charset="-120"/>
              </a:rPr>
              <a:t>2</a:t>
            </a:r>
            <a:endParaRPr lang="en-US" sz="2150" dirty="0"/>
          </a:p>
        </p:txBody>
      </p:sp>
      <p:sp>
        <p:nvSpPr>
          <p:cNvPr id="10" name="Text 7"/>
          <p:cNvSpPr/>
          <p:nvPr/>
        </p:nvSpPr>
        <p:spPr>
          <a:xfrm>
            <a:off x="10756702" y="2262426"/>
            <a:ext cx="2589014" cy="290870"/>
          </a:xfrm>
          <a:prstGeom prst="rect">
            <a:avLst/>
          </a:prstGeom>
          <a:noFill/>
          <a:ln/>
        </p:spPr>
        <p:txBody>
          <a:bodyPr wrap="none" lIns="0" tIns="0" rIns="0" bIns="0" rtlCol="0" anchor="t"/>
          <a:lstStyle/>
          <a:p>
            <a:pPr marL="0" indent="0">
              <a:lnSpc>
                <a:spcPts val="2250"/>
              </a:lnSpc>
              <a:buNone/>
            </a:pPr>
            <a:r>
              <a:rPr lang="en-US" sz="1800" dirty="0">
                <a:latin typeface="Roboto Slab" pitchFamily="34" charset="0"/>
                <a:ea typeface="Roboto Slab" pitchFamily="34" charset="-122"/>
                <a:cs typeface="Roboto Slab" pitchFamily="34" charset="-120"/>
              </a:rPr>
              <a:t>High False Alarm Rates</a:t>
            </a:r>
            <a:endParaRPr lang="en-US" sz="1800" dirty="0"/>
          </a:p>
        </p:txBody>
      </p:sp>
      <p:sp>
        <p:nvSpPr>
          <p:cNvPr id="11" name="Text 8"/>
          <p:cNvSpPr/>
          <p:nvPr/>
        </p:nvSpPr>
        <p:spPr>
          <a:xfrm>
            <a:off x="10756702" y="2664976"/>
            <a:ext cx="3221831" cy="1489472"/>
          </a:xfrm>
          <a:prstGeom prst="rect">
            <a:avLst/>
          </a:prstGeom>
          <a:noFill/>
          <a:ln/>
        </p:spPr>
        <p:txBody>
          <a:bodyPr wrap="square" lIns="0" tIns="0" rIns="0" bIns="0" rtlCol="0" anchor="t"/>
          <a:lstStyle/>
          <a:p>
            <a:pPr marL="0" indent="0">
              <a:lnSpc>
                <a:spcPts val="2300"/>
              </a:lnSpc>
              <a:buNone/>
            </a:pPr>
            <a:r>
              <a:rPr lang="en-US" sz="1450" dirty="0">
                <a:latin typeface="Roboto" pitchFamily="34" charset="0"/>
                <a:ea typeface="Roboto" pitchFamily="34" charset="-122"/>
                <a:cs typeface="Roboto" pitchFamily="34" charset="-120"/>
              </a:rPr>
              <a:t>Existing IDS solutions often generate an excessive number of false positive alerts, overwhelming security teams and reducing the effectiveness of threat detection.</a:t>
            </a:r>
            <a:endParaRPr lang="en-US" sz="1450" dirty="0"/>
          </a:p>
        </p:txBody>
      </p:sp>
      <p:sp>
        <p:nvSpPr>
          <p:cNvPr id="12" name="Shape 9"/>
          <p:cNvSpPr/>
          <p:nvPr/>
        </p:nvSpPr>
        <p:spPr>
          <a:xfrm>
            <a:off x="6138267" y="4847987"/>
            <a:ext cx="418981" cy="418981"/>
          </a:xfrm>
          <a:prstGeom prst="roundRect">
            <a:avLst>
              <a:gd name="adj" fmla="val 6668"/>
            </a:avLst>
          </a:prstGeom>
          <a:solidFill>
            <a:srgbClr val="3F4652"/>
          </a:solidFill>
          <a:ln/>
        </p:spPr>
      </p:sp>
      <p:sp>
        <p:nvSpPr>
          <p:cNvPr id="13" name="Text 10"/>
          <p:cNvSpPr/>
          <p:nvPr/>
        </p:nvSpPr>
        <p:spPr>
          <a:xfrm>
            <a:off x="6272332" y="4917757"/>
            <a:ext cx="150852" cy="279440"/>
          </a:xfrm>
          <a:prstGeom prst="rect">
            <a:avLst/>
          </a:prstGeom>
          <a:noFill/>
          <a:ln/>
        </p:spPr>
        <p:txBody>
          <a:bodyPr wrap="none" lIns="0" tIns="0" rIns="0" bIns="0" rtlCol="0" anchor="t"/>
          <a:lstStyle/>
          <a:p>
            <a:pPr marL="0" indent="0" algn="ctr">
              <a:lnSpc>
                <a:spcPts val="2150"/>
              </a:lnSpc>
              <a:buNone/>
            </a:pPr>
            <a:r>
              <a:rPr lang="en-US" sz="2150" dirty="0">
                <a:latin typeface="Roboto Slab" pitchFamily="34" charset="0"/>
                <a:ea typeface="Roboto Slab" pitchFamily="34" charset="-122"/>
                <a:cs typeface="Roboto Slab" pitchFamily="34" charset="-120"/>
              </a:rPr>
              <a:t>3</a:t>
            </a:r>
            <a:endParaRPr lang="en-US" sz="2150" dirty="0"/>
          </a:p>
        </p:txBody>
      </p:sp>
      <p:sp>
        <p:nvSpPr>
          <p:cNvPr id="14" name="Text 11"/>
          <p:cNvSpPr/>
          <p:nvPr/>
        </p:nvSpPr>
        <p:spPr>
          <a:xfrm>
            <a:off x="6743462" y="4847987"/>
            <a:ext cx="2328148" cy="290870"/>
          </a:xfrm>
          <a:prstGeom prst="rect">
            <a:avLst/>
          </a:prstGeom>
          <a:noFill/>
          <a:ln/>
        </p:spPr>
        <p:txBody>
          <a:bodyPr wrap="none" lIns="0" tIns="0" rIns="0" bIns="0" rtlCol="0" anchor="t"/>
          <a:lstStyle/>
          <a:p>
            <a:pPr marL="0" indent="0">
              <a:lnSpc>
                <a:spcPts val="2250"/>
              </a:lnSpc>
              <a:buNone/>
            </a:pPr>
            <a:r>
              <a:rPr lang="en-US" sz="1800" dirty="0">
                <a:latin typeface="Roboto Slab" pitchFamily="34" charset="0"/>
                <a:ea typeface="Roboto Slab" pitchFamily="34" charset="-122"/>
                <a:cs typeface="Roboto Slab" pitchFamily="34" charset="-120"/>
              </a:rPr>
              <a:t>Limited Adaptability</a:t>
            </a:r>
            <a:endParaRPr lang="en-US" sz="1800" dirty="0"/>
          </a:p>
        </p:txBody>
      </p:sp>
      <p:sp>
        <p:nvSpPr>
          <p:cNvPr id="15" name="Text 12"/>
          <p:cNvSpPr/>
          <p:nvPr/>
        </p:nvSpPr>
        <p:spPr>
          <a:xfrm>
            <a:off x="6743462" y="5250537"/>
            <a:ext cx="3221831" cy="1191577"/>
          </a:xfrm>
          <a:prstGeom prst="rect">
            <a:avLst/>
          </a:prstGeom>
          <a:noFill/>
          <a:ln/>
        </p:spPr>
        <p:txBody>
          <a:bodyPr wrap="square" lIns="0" tIns="0" rIns="0" bIns="0" rtlCol="0" anchor="t"/>
          <a:lstStyle/>
          <a:p>
            <a:pPr marL="0" indent="0">
              <a:lnSpc>
                <a:spcPts val="2300"/>
              </a:lnSpc>
              <a:buNone/>
            </a:pPr>
            <a:r>
              <a:rPr lang="en-US" sz="1450" dirty="0">
                <a:latin typeface="Roboto" pitchFamily="34" charset="0"/>
                <a:ea typeface="Roboto" pitchFamily="34" charset="-122"/>
                <a:cs typeface="Roboto" pitchFamily="34" charset="-120"/>
              </a:rPr>
              <a:t>Traditional IDS models are often rigid and fail to adapt to evolving cyber threats, requiring frequent manual updates and configuration changes.</a:t>
            </a:r>
            <a:endParaRPr lang="en-US" sz="1450" dirty="0"/>
          </a:p>
        </p:txBody>
      </p:sp>
      <p:sp>
        <p:nvSpPr>
          <p:cNvPr id="16" name="Shape 13"/>
          <p:cNvSpPr/>
          <p:nvPr/>
        </p:nvSpPr>
        <p:spPr>
          <a:xfrm>
            <a:off x="10151507" y="4847987"/>
            <a:ext cx="418981" cy="418981"/>
          </a:xfrm>
          <a:prstGeom prst="roundRect">
            <a:avLst>
              <a:gd name="adj" fmla="val 6668"/>
            </a:avLst>
          </a:prstGeom>
          <a:solidFill>
            <a:srgbClr val="3F4652"/>
          </a:solidFill>
          <a:ln/>
        </p:spPr>
      </p:sp>
      <p:sp>
        <p:nvSpPr>
          <p:cNvPr id="17" name="Text 14"/>
          <p:cNvSpPr/>
          <p:nvPr/>
        </p:nvSpPr>
        <p:spPr>
          <a:xfrm>
            <a:off x="10279975" y="4917757"/>
            <a:ext cx="161925" cy="279440"/>
          </a:xfrm>
          <a:prstGeom prst="rect">
            <a:avLst/>
          </a:prstGeom>
          <a:noFill/>
          <a:ln/>
        </p:spPr>
        <p:txBody>
          <a:bodyPr wrap="none" lIns="0" tIns="0" rIns="0" bIns="0" rtlCol="0" anchor="t"/>
          <a:lstStyle/>
          <a:p>
            <a:pPr marL="0" indent="0" algn="ctr">
              <a:lnSpc>
                <a:spcPts val="2150"/>
              </a:lnSpc>
              <a:buNone/>
            </a:pPr>
            <a:r>
              <a:rPr lang="en-US" sz="2150" dirty="0">
                <a:latin typeface="Roboto Slab" pitchFamily="34" charset="0"/>
                <a:ea typeface="Roboto Slab" pitchFamily="34" charset="-122"/>
                <a:cs typeface="Roboto Slab" pitchFamily="34" charset="-120"/>
              </a:rPr>
              <a:t>4</a:t>
            </a:r>
            <a:endParaRPr lang="en-US" sz="2150" dirty="0"/>
          </a:p>
        </p:txBody>
      </p:sp>
      <p:sp>
        <p:nvSpPr>
          <p:cNvPr id="18" name="Text 15"/>
          <p:cNvSpPr/>
          <p:nvPr/>
        </p:nvSpPr>
        <p:spPr>
          <a:xfrm>
            <a:off x="10756702" y="4847987"/>
            <a:ext cx="3075623" cy="290870"/>
          </a:xfrm>
          <a:prstGeom prst="rect">
            <a:avLst/>
          </a:prstGeom>
          <a:noFill/>
          <a:ln/>
        </p:spPr>
        <p:txBody>
          <a:bodyPr wrap="none" lIns="0" tIns="0" rIns="0" bIns="0" rtlCol="0" anchor="t"/>
          <a:lstStyle/>
          <a:p>
            <a:pPr marL="0" indent="0">
              <a:lnSpc>
                <a:spcPts val="2250"/>
              </a:lnSpc>
              <a:buNone/>
            </a:pPr>
            <a:r>
              <a:rPr lang="en-US" sz="1800" dirty="0">
                <a:latin typeface="Roboto Slab" pitchFamily="34" charset="0"/>
                <a:ea typeface="Roboto Slab" pitchFamily="34" charset="-122"/>
                <a:cs typeface="Roboto Slab" pitchFamily="34" charset="-120"/>
              </a:rPr>
              <a:t>Lack of Contextual Analysis</a:t>
            </a:r>
            <a:endParaRPr lang="en-US" sz="1800" dirty="0"/>
          </a:p>
        </p:txBody>
      </p:sp>
      <p:sp>
        <p:nvSpPr>
          <p:cNvPr id="19" name="Text 16"/>
          <p:cNvSpPr/>
          <p:nvPr/>
        </p:nvSpPr>
        <p:spPr>
          <a:xfrm>
            <a:off x="10756702" y="5250537"/>
            <a:ext cx="3221831" cy="1787366"/>
          </a:xfrm>
          <a:prstGeom prst="rect">
            <a:avLst/>
          </a:prstGeom>
          <a:noFill/>
          <a:ln/>
        </p:spPr>
        <p:txBody>
          <a:bodyPr wrap="square" lIns="0" tIns="0" rIns="0" bIns="0" rtlCol="0" anchor="t"/>
          <a:lstStyle/>
          <a:p>
            <a:pPr marL="0" indent="0">
              <a:lnSpc>
                <a:spcPts val="2300"/>
              </a:lnSpc>
              <a:buNone/>
            </a:pPr>
            <a:r>
              <a:rPr lang="en-US" sz="1450" dirty="0">
                <a:latin typeface="Roboto" pitchFamily="34" charset="0"/>
                <a:ea typeface="Roboto" pitchFamily="34" charset="-122"/>
                <a:cs typeface="Roboto" pitchFamily="34" charset="-120"/>
              </a:rPr>
              <a:t>Many existing IDS lack the ability to correlate and analyze security events in the broader context of an organization's IT infrastructure, limiting their ability to identify complex, multi-stage attacks.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069896"/>
            <a:ext cx="9295090" cy="708779"/>
          </a:xfrm>
          <a:prstGeom prst="rect">
            <a:avLst/>
          </a:prstGeom>
          <a:noFill/>
          <a:ln/>
        </p:spPr>
        <p:txBody>
          <a:bodyPr wrap="none" lIns="0" tIns="0" rIns="0" bIns="0" rtlCol="0" anchor="t"/>
          <a:lstStyle/>
          <a:p>
            <a:pPr marL="0" indent="0">
              <a:lnSpc>
                <a:spcPts val="5550"/>
              </a:lnSpc>
              <a:buNone/>
            </a:pPr>
            <a:r>
              <a:rPr lang="en-US" sz="4450" dirty="0">
                <a:latin typeface="Roboto Slab" pitchFamily="34" charset="0"/>
                <a:ea typeface="Roboto Slab" pitchFamily="34" charset="-122"/>
                <a:cs typeface="Roboto Slab" pitchFamily="34" charset="-120"/>
              </a:rPr>
              <a:t>Proposed Systems and Techniques</a:t>
            </a:r>
            <a:endParaRPr lang="en-US" sz="4450" dirty="0"/>
          </a:p>
        </p:txBody>
      </p:sp>
      <p:sp>
        <p:nvSpPr>
          <p:cNvPr id="3" name="Shape 1"/>
          <p:cNvSpPr/>
          <p:nvPr/>
        </p:nvSpPr>
        <p:spPr>
          <a:xfrm>
            <a:off x="793790" y="2232303"/>
            <a:ext cx="4196358" cy="4927402"/>
          </a:xfrm>
          <a:prstGeom prst="roundRect">
            <a:avLst>
              <a:gd name="adj" fmla="val 811"/>
            </a:avLst>
          </a:prstGeom>
          <a:solidFill>
            <a:srgbClr val="3F4652"/>
          </a:solidFill>
          <a:ln/>
        </p:spPr>
      </p:sp>
      <p:sp>
        <p:nvSpPr>
          <p:cNvPr id="4" name="Text 2"/>
          <p:cNvSpPr/>
          <p:nvPr/>
        </p:nvSpPr>
        <p:spPr>
          <a:xfrm>
            <a:off x="1020604" y="2459117"/>
            <a:ext cx="3742730" cy="708660"/>
          </a:xfrm>
          <a:prstGeom prst="rect">
            <a:avLst/>
          </a:prstGeom>
          <a:noFill/>
          <a:ln/>
        </p:spPr>
        <p:txBody>
          <a:bodyPr wrap="squar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Cutting-Edge Machine Learning</a:t>
            </a:r>
            <a:endParaRPr lang="en-US" sz="2200" dirty="0"/>
          </a:p>
        </p:txBody>
      </p:sp>
      <p:sp>
        <p:nvSpPr>
          <p:cNvPr id="5" name="Text 3"/>
          <p:cNvSpPr/>
          <p:nvPr/>
        </p:nvSpPr>
        <p:spPr>
          <a:xfrm>
            <a:off x="1020604" y="3303865"/>
            <a:ext cx="3742730" cy="3629025"/>
          </a:xfrm>
          <a:prstGeom prst="rect">
            <a:avLst/>
          </a:prstGeom>
          <a:noFill/>
          <a:ln/>
        </p:spPr>
        <p:txBody>
          <a:bodyPr wrap="square" lIns="0" tIns="0" rIns="0" bIns="0" rtlCol="0" anchor="t"/>
          <a:lstStyle/>
          <a:p>
            <a:pPr marL="0" indent="0">
              <a:lnSpc>
                <a:spcPts val="2850"/>
              </a:lnSpc>
              <a:buNone/>
            </a:pPr>
            <a:r>
              <a:rPr lang="en-US" sz="1750" dirty="0">
                <a:solidFill>
                  <a:schemeClr val="bg1"/>
                </a:solidFill>
                <a:latin typeface="Roboto" pitchFamily="34" charset="0"/>
                <a:ea typeface="Roboto" pitchFamily="34" charset="-122"/>
                <a:cs typeface="Roboto" pitchFamily="34" charset="-120"/>
              </a:rPr>
              <a:t>The proposed IDS system will leverage state-of-the-art deep learning techniques, such as Convolutional Neural Networks (CNNs) and Recurrent Neural Networks (RNNs) with Long Short-Term Memory (LSTMs), to accurately detect a wide range of intrusion attempts, including DoS, DDoS, and brute force attacks.</a:t>
            </a:r>
            <a:endParaRPr lang="en-US" sz="1750" dirty="0">
              <a:solidFill>
                <a:schemeClr val="bg1"/>
              </a:solidFill>
            </a:endParaRPr>
          </a:p>
        </p:txBody>
      </p:sp>
      <p:sp>
        <p:nvSpPr>
          <p:cNvPr id="6" name="Shape 4"/>
          <p:cNvSpPr/>
          <p:nvPr/>
        </p:nvSpPr>
        <p:spPr>
          <a:xfrm>
            <a:off x="5216962" y="2232303"/>
            <a:ext cx="4196358" cy="4927402"/>
          </a:xfrm>
          <a:prstGeom prst="roundRect">
            <a:avLst>
              <a:gd name="adj" fmla="val 811"/>
            </a:avLst>
          </a:prstGeom>
          <a:solidFill>
            <a:srgbClr val="3F4652"/>
          </a:solidFill>
          <a:ln/>
        </p:spPr>
      </p:sp>
      <p:sp>
        <p:nvSpPr>
          <p:cNvPr id="7" name="Text 5"/>
          <p:cNvSpPr/>
          <p:nvPr/>
        </p:nvSpPr>
        <p:spPr>
          <a:xfrm>
            <a:off x="5443776" y="245911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Modern Datasets</a:t>
            </a:r>
            <a:endParaRPr lang="en-US" sz="2200" dirty="0"/>
          </a:p>
        </p:txBody>
      </p:sp>
      <p:sp>
        <p:nvSpPr>
          <p:cNvPr id="8" name="Text 6"/>
          <p:cNvSpPr/>
          <p:nvPr/>
        </p:nvSpPr>
        <p:spPr>
          <a:xfrm>
            <a:off x="5443776" y="2949535"/>
            <a:ext cx="3742730" cy="3629025"/>
          </a:xfrm>
          <a:prstGeom prst="rect">
            <a:avLst/>
          </a:prstGeom>
          <a:noFill/>
          <a:ln/>
        </p:spPr>
        <p:txBody>
          <a:bodyPr wrap="square" lIns="0" tIns="0" rIns="0" bIns="0" rtlCol="0" anchor="t"/>
          <a:lstStyle/>
          <a:p>
            <a:pPr marL="0" indent="0">
              <a:lnSpc>
                <a:spcPts val="2850"/>
              </a:lnSpc>
              <a:buNone/>
            </a:pPr>
            <a:r>
              <a:rPr lang="en-US" sz="1750" dirty="0">
                <a:solidFill>
                  <a:schemeClr val="bg1"/>
                </a:solidFill>
                <a:latin typeface="Roboto" pitchFamily="34" charset="0"/>
                <a:ea typeface="Roboto" pitchFamily="34" charset="-122"/>
                <a:cs typeface="Roboto" pitchFamily="34" charset="-120"/>
              </a:rPr>
              <a:t>The system will be trained on comprehensive, up-to-date datasets like CICIDS 2017 and UNSW-NB15, which capture realistic network traffic with a diverse set of normal and malicious activities. Additionally, it will leverage datasets focused on IoT and wireless network traffic to address emerging security challenges.</a:t>
            </a:r>
            <a:endParaRPr lang="en-US" sz="1750" dirty="0">
              <a:solidFill>
                <a:schemeClr val="bg1"/>
              </a:solidFill>
            </a:endParaRPr>
          </a:p>
        </p:txBody>
      </p:sp>
      <p:sp>
        <p:nvSpPr>
          <p:cNvPr id="9" name="Shape 7"/>
          <p:cNvSpPr/>
          <p:nvPr/>
        </p:nvSpPr>
        <p:spPr>
          <a:xfrm>
            <a:off x="9640133" y="2232303"/>
            <a:ext cx="4196358" cy="4927402"/>
          </a:xfrm>
          <a:prstGeom prst="roundRect">
            <a:avLst>
              <a:gd name="adj" fmla="val 811"/>
            </a:avLst>
          </a:prstGeom>
          <a:solidFill>
            <a:srgbClr val="3F4652"/>
          </a:solidFill>
          <a:ln/>
        </p:spPr>
      </p:sp>
      <p:sp>
        <p:nvSpPr>
          <p:cNvPr id="10" name="Text 8"/>
          <p:cNvSpPr/>
          <p:nvPr/>
        </p:nvSpPr>
        <p:spPr>
          <a:xfrm>
            <a:off x="9866948" y="2459117"/>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Adaptive Learning</a:t>
            </a:r>
            <a:endParaRPr lang="en-US" sz="2200" dirty="0"/>
          </a:p>
        </p:txBody>
      </p:sp>
      <p:sp>
        <p:nvSpPr>
          <p:cNvPr id="11" name="Text 9"/>
          <p:cNvSpPr/>
          <p:nvPr/>
        </p:nvSpPr>
        <p:spPr>
          <a:xfrm>
            <a:off x="9866948" y="2949535"/>
            <a:ext cx="3742730" cy="2177415"/>
          </a:xfrm>
          <a:prstGeom prst="rect">
            <a:avLst/>
          </a:prstGeom>
          <a:noFill/>
          <a:ln/>
        </p:spPr>
        <p:txBody>
          <a:bodyPr wrap="square" lIns="0" tIns="0" rIns="0" bIns="0" rtlCol="0" anchor="t"/>
          <a:lstStyle/>
          <a:p>
            <a:pPr marL="0" indent="0">
              <a:lnSpc>
                <a:spcPts val="2850"/>
              </a:lnSpc>
              <a:buNone/>
            </a:pPr>
            <a:r>
              <a:rPr lang="en-US" sz="1750" dirty="0">
                <a:solidFill>
                  <a:schemeClr val="bg1"/>
                </a:solidFill>
                <a:latin typeface="Roboto" pitchFamily="34" charset="0"/>
                <a:ea typeface="Roboto" pitchFamily="34" charset="-122"/>
                <a:cs typeface="Roboto" pitchFamily="34" charset="-120"/>
              </a:rPr>
              <a:t>The proposed IDS will employ continuously learning algorithms that can adapt to evolving network threats and attack patterns, ensuring robust protection against both known and novel intrusion attempts.</a:t>
            </a:r>
            <a:endParaRPr lang="en-US" sz="1750"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54950" y="436007"/>
            <a:ext cx="3963948" cy="495419"/>
          </a:xfrm>
          <a:prstGeom prst="rect">
            <a:avLst/>
          </a:prstGeom>
          <a:noFill/>
          <a:ln/>
        </p:spPr>
        <p:txBody>
          <a:bodyPr wrap="none" lIns="0" tIns="0" rIns="0" bIns="0" rtlCol="0" anchor="t"/>
          <a:lstStyle/>
          <a:p>
            <a:pPr marL="0" indent="0">
              <a:lnSpc>
                <a:spcPts val="3900"/>
              </a:lnSpc>
              <a:buNone/>
            </a:pPr>
            <a:r>
              <a:rPr lang="en-US" sz="3100" dirty="0">
                <a:latin typeface="Roboto Slab" pitchFamily="34" charset="0"/>
                <a:ea typeface="Roboto Slab" pitchFamily="34" charset="-122"/>
                <a:cs typeface="Roboto Slab" pitchFamily="34" charset="-120"/>
              </a:rPr>
              <a:t>Architecture</a:t>
            </a:r>
            <a:endParaRPr lang="en-US" sz="3100" dirty="0"/>
          </a:p>
        </p:txBody>
      </p:sp>
      <p:pic>
        <p:nvPicPr>
          <p:cNvPr id="3" name="Image 0" descr="preencoded.png"/>
          <p:cNvPicPr>
            <a:picLocks noChangeAspect="1"/>
          </p:cNvPicPr>
          <p:nvPr/>
        </p:nvPicPr>
        <p:blipFill>
          <a:blip r:embed="rId3"/>
          <a:stretch>
            <a:fillRect/>
          </a:stretch>
        </p:blipFill>
        <p:spPr>
          <a:xfrm>
            <a:off x="5214342" y="1248489"/>
            <a:ext cx="4201716" cy="6114217"/>
          </a:xfrm>
          <a:prstGeom prst="rect">
            <a:avLst/>
          </a:prstGeom>
        </p:spPr>
      </p:pic>
      <p:sp>
        <p:nvSpPr>
          <p:cNvPr id="4" name="Text 1"/>
          <p:cNvSpPr/>
          <p:nvPr/>
        </p:nvSpPr>
        <p:spPr>
          <a:xfrm>
            <a:off x="554950" y="7541062"/>
            <a:ext cx="13520499" cy="253722"/>
          </a:xfrm>
          <a:prstGeom prst="rect">
            <a:avLst/>
          </a:prstGeom>
          <a:noFill/>
          <a:ln/>
        </p:spPr>
        <p:txBody>
          <a:bodyPr wrap="none" lIns="0" tIns="0" rIns="0" bIns="0" rtlCol="0" anchor="t"/>
          <a:lstStyle/>
          <a:p>
            <a:pPr marL="0" indent="0">
              <a:lnSpc>
                <a:spcPts val="1950"/>
              </a:lnSpc>
              <a:buNone/>
            </a:pPr>
            <a:endParaRPr lang="en-US" sz="1200" dirty="0"/>
          </a:p>
        </p:txBody>
      </p:sp>
    </p:spTree>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Droplet</Template>
  <TotalTime>59</TotalTime>
  <Words>1205</Words>
  <Application>Microsoft Office PowerPoint</Application>
  <PresentationFormat>Custom</PresentationFormat>
  <Paragraphs>138</Paragraphs>
  <Slides>14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DM Sans</vt:lpstr>
      <vt:lpstr>Arial</vt:lpstr>
      <vt:lpstr>Roboto</vt:lpstr>
      <vt:lpstr>Tw Cen MT</vt:lpstr>
      <vt:lpstr>Calibri</vt:lpstr>
      <vt:lpstr>Roboto Slab</vt:lpstr>
      <vt:lpstr>Droplet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satishkumar moningi</cp:lastModifiedBy>
  <cp:revision>6</cp:revision>
  <dcterms:created xsi:type="dcterms:W3CDTF">2024-10-07T08:09:10Z</dcterms:created>
  <dcterms:modified xsi:type="dcterms:W3CDTF">2024-10-07T10:01:50Z</dcterms:modified>
</cp:coreProperties>
</file>